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sldIdLst>
    <p:sldId id="256" r:id="rId2"/>
    <p:sldId id="266" r:id="rId3"/>
    <p:sldId id="257" r:id="rId4"/>
    <p:sldId id="259" r:id="rId5"/>
    <p:sldId id="265" r:id="rId6"/>
    <p:sldId id="261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zewicz Anna ag62398" initials="GAa" lastIdx="1" clrIdx="0">
    <p:extLst>
      <p:ext uri="{19B8F6BF-5375-455C-9EA6-DF929625EA0E}">
        <p15:presenceInfo xmlns:p15="http://schemas.microsoft.com/office/powerpoint/2012/main" userId="Guzewicz Anna ag6239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5T19:46:33.52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7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385D8-B0D3-4DF4-AC47-3DF9CCAF7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8764" y="2456090"/>
            <a:ext cx="7141199" cy="31301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  <a:t>Oddział Przedszkolny</a:t>
            </a:r>
            <a:b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  <a:t>w Szkole Podstawowej nr 26</a:t>
            </a:r>
            <a:b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  <a:t>im. Mirosława Biernackiego</a:t>
            </a:r>
            <a:b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  <a:t>z oddziałami akrobatycznymi</a:t>
            </a:r>
            <a:b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Gentium Basic" panose="02000503060000020004" pitchFamily="2" charset="-18"/>
                <a:ea typeface="Cambria Math" panose="02040503050406030204" pitchFamily="18" charset="0"/>
                <a:cs typeface="Times New Roman" panose="02020603050405020304" pitchFamily="18" charset="0"/>
              </a:rPr>
              <a:t>i siatkarskimi</a:t>
            </a:r>
            <a:endParaRPr lang="pl-PL" sz="3600" dirty="0">
              <a:latin typeface="Gentium Basic" panose="02000503060000020004" pitchFamily="2" charset="-18"/>
              <a:cs typeface="Times New Roman" panose="02020603050405020304" pitchFamily="18" charset="0"/>
            </a:endParaRPr>
          </a:p>
        </p:txBody>
      </p:sp>
      <p:pic>
        <p:nvPicPr>
          <p:cNvPr id="4" name="Picture 3" descr="Zabawki w tabeli">
            <a:extLst>
              <a:ext uri="{FF2B5EF4-FFF2-40B4-BE49-F238E27FC236}">
                <a16:creationId xmlns:a16="http://schemas.microsoft.com/office/drawing/2014/main" id="{1537A142-0EF0-4145-8CB4-3AD7F9F63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8" r="31194" b="-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1026" name="Picture 2" descr="Szkoła Podstawowa Nr 26 im. Mirosława Biernackiego">
            <a:extLst>
              <a:ext uri="{FF2B5EF4-FFF2-40B4-BE49-F238E27FC236}">
                <a16:creationId xmlns:a16="http://schemas.microsoft.com/office/drawing/2014/main" id="{CDB0E2A6-5D0F-4E39-BE71-B8A0D6A4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10" y="372617"/>
            <a:ext cx="2445365" cy="2445365"/>
          </a:xfrm>
          <a:prstGeom prst="rect">
            <a:avLst/>
          </a:prstGeom>
          <a:solidFill>
            <a:srgbClr val="F0ECEC">
              <a:alpha val="0"/>
            </a:srgbClr>
          </a:solidFill>
          <a:effectLst/>
        </p:spPr>
      </p:pic>
    </p:spTree>
    <p:extLst>
      <p:ext uri="{BB962C8B-B14F-4D97-AF65-F5344CB8AC3E}">
        <p14:creationId xmlns:p14="http://schemas.microsoft.com/office/powerpoint/2010/main" val="239824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EF4139-9FF4-4789-8A54-1562CB9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35"/>
            <a:ext cx="9144000" cy="1201782"/>
          </a:xfrm>
        </p:spPr>
        <p:txBody>
          <a:bodyPr>
            <a:normAutofit/>
          </a:bodyPr>
          <a:lstStyle/>
          <a:p>
            <a:r>
              <a:rPr lang="pl-PL" sz="5800" dirty="0">
                <a:latin typeface="Gentium Basic" panose="02000503060000020004" pitchFamily="2" charset="-18"/>
              </a:rPr>
              <a:t>Nasz oddział Przedszkolny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1FCB4B9-4AC2-4CB0-B94A-D364D4820819}"/>
              </a:ext>
            </a:extLst>
          </p:cNvPr>
          <p:cNvSpPr txBox="1"/>
          <p:nvPr/>
        </p:nvSpPr>
        <p:spPr>
          <a:xfrm>
            <a:off x="2011680" y="1737360"/>
            <a:ext cx="8168640" cy="461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Zajęcia odbywają się od poniedziałku do piątku, w godzinach 7:30-17:30.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Dzieci pozostają pod opieką stałych wychowawców. Zajęcia edukacyjne są prowadzone przez nauczycieli specjalistów.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Dzieci mają do dyspozycji salę wyposażoną w pomoce dydaktyczne, zabawki, tablicę multimedialną i sprzęt audiowizualny.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Każde dziecko ma własną szafkę, w której pozostawia książki i przybory.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Zajęcia odbywają się również w sali komputerowej, sali gimnastycznej, na boisku szkolnym i placyku zabaw.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Dzieci mogą korzystać ze wsparcia pedagoga, psychologa, logopedy, pielęgniarki.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Wspieramy wszechstronny rozwój dzieci w miłej i przyjaznej atmosferze!</a:t>
            </a:r>
          </a:p>
        </p:txBody>
      </p:sp>
    </p:spTree>
    <p:extLst>
      <p:ext uri="{BB962C8B-B14F-4D97-AF65-F5344CB8AC3E}">
        <p14:creationId xmlns:p14="http://schemas.microsoft.com/office/powerpoint/2010/main" val="123424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D4938BEB-26BE-45D6-AFAC-5689B5FA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3">
            <a:extLst>
              <a:ext uri="{FF2B5EF4-FFF2-40B4-BE49-F238E27FC236}">
                <a16:creationId xmlns:a16="http://schemas.microsoft.com/office/drawing/2014/main" id="{F49F3EBA-5BFA-409B-AB7D-D9BAE38F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4564" y="240730"/>
            <a:ext cx="6871832" cy="636270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4647063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080078 h 6858000"/>
              <a:gd name="connsiteX4" fmla="*/ 0 w 12192000"/>
              <a:gd name="connsiteY4" fmla="*/ 0 h 6858000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1905397 w 12192000"/>
              <a:gd name="connsiteY2" fmla="*/ 1890215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2178353 w 12192000"/>
              <a:gd name="connsiteY2" fmla="*/ 1862920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1862920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2673953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5 w 12192000"/>
              <a:gd name="connsiteY2" fmla="*/ 2942477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692789"/>
              <a:gd name="connsiteX1" fmla="*/ 12192000 w 12192000"/>
              <a:gd name="connsiteY1" fmla="*/ 0 h 4692789"/>
              <a:gd name="connsiteX2" fmla="*/ 12178355 w 12192000"/>
              <a:gd name="connsiteY2" fmla="*/ 2942477 h 4692789"/>
              <a:gd name="connsiteX3" fmla="*/ 1 w 12192000"/>
              <a:gd name="connsiteY3" fmla="*/ 4692789 h 4692789"/>
              <a:gd name="connsiteX4" fmla="*/ 0 w 12192000"/>
              <a:gd name="connsiteY4" fmla="*/ 0 h 4692789"/>
              <a:gd name="connsiteX0" fmla="*/ 0 w 12192000"/>
              <a:gd name="connsiteY0" fmla="*/ 0 h 4577707"/>
              <a:gd name="connsiteX1" fmla="*/ 12192000 w 12192000"/>
              <a:gd name="connsiteY1" fmla="*/ 0 h 4577707"/>
              <a:gd name="connsiteX2" fmla="*/ 12178355 w 12192000"/>
              <a:gd name="connsiteY2" fmla="*/ 2942477 h 4577707"/>
              <a:gd name="connsiteX3" fmla="*/ 2 w 12192000"/>
              <a:gd name="connsiteY3" fmla="*/ 4577707 h 4577707"/>
              <a:gd name="connsiteX4" fmla="*/ 0 w 12192000"/>
              <a:gd name="connsiteY4" fmla="*/ 0 h 4577707"/>
              <a:gd name="connsiteX0" fmla="*/ 0 w 12192000"/>
              <a:gd name="connsiteY0" fmla="*/ 0 h 4594806"/>
              <a:gd name="connsiteX1" fmla="*/ 12192000 w 12192000"/>
              <a:gd name="connsiteY1" fmla="*/ 0 h 4594806"/>
              <a:gd name="connsiteX2" fmla="*/ 12178355 w 12192000"/>
              <a:gd name="connsiteY2" fmla="*/ 2942477 h 4594806"/>
              <a:gd name="connsiteX3" fmla="*/ 2 w 12192000"/>
              <a:gd name="connsiteY3" fmla="*/ 4594806 h 4594806"/>
              <a:gd name="connsiteX4" fmla="*/ 0 w 12192000"/>
              <a:gd name="connsiteY4" fmla="*/ 0 h 4594806"/>
              <a:gd name="connsiteX0" fmla="*/ 0 w 12216590"/>
              <a:gd name="connsiteY0" fmla="*/ 0 h 4594806"/>
              <a:gd name="connsiteX1" fmla="*/ 12192000 w 12216590"/>
              <a:gd name="connsiteY1" fmla="*/ 0 h 4594806"/>
              <a:gd name="connsiteX2" fmla="*/ 12216163 w 12216590"/>
              <a:gd name="connsiteY2" fmla="*/ 2942477 h 4594806"/>
              <a:gd name="connsiteX3" fmla="*/ 2 w 12216590"/>
              <a:gd name="connsiteY3" fmla="*/ 4594806 h 4594806"/>
              <a:gd name="connsiteX4" fmla="*/ 0 w 12216590"/>
              <a:gd name="connsiteY4" fmla="*/ 0 h 459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590" h="4594806">
                <a:moveTo>
                  <a:pt x="0" y="0"/>
                </a:moveTo>
                <a:lnTo>
                  <a:pt x="12192000" y="0"/>
                </a:lnTo>
                <a:cubicBezTo>
                  <a:pt x="12187452" y="980826"/>
                  <a:pt x="12220711" y="1961651"/>
                  <a:pt x="12216163" y="2942477"/>
                </a:cubicBezTo>
                <a:lnTo>
                  <a:pt x="2" y="4594806"/>
                </a:lnTo>
                <a:cubicBezTo>
                  <a:pt x="2" y="3030543"/>
                  <a:pt x="0" y="156426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4714FA-ED32-4DBA-A8E0-C7E836C8A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4510" y="3422081"/>
            <a:ext cx="4950823" cy="2836394"/>
          </a:xfrm>
        </p:spPr>
        <p:txBody>
          <a:bodyPr anchor="ctr">
            <a:noAutofit/>
          </a:bodyPr>
          <a:lstStyle/>
          <a:p>
            <a:r>
              <a:rPr lang="pl-PL" sz="3900" dirty="0">
                <a:latin typeface="Gentium Basic" panose="02000503060000020004" pitchFamily="2" charset="-18"/>
              </a:rPr>
              <a:t>Bierzemy udział</a:t>
            </a:r>
            <a:br>
              <a:rPr lang="pl-PL" sz="3900" dirty="0">
                <a:latin typeface="Gentium Basic" panose="02000503060000020004" pitchFamily="2" charset="-18"/>
              </a:rPr>
            </a:br>
            <a:r>
              <a:rPr lang="pl-PL" sz="3900" dirty="0">
                <a:latin typeface="Gentium Basic" panose="02000503060000020004" pitchFamily="2" charset="-18"/>
              </a:rPr>
              <a:t> w warsztatach, pokazach</a:t>
            </a:r>
            <a:br>
              <a:rPr lang="pl-PL" sz="3900" dirty="0">
                <a:latin typeface="Gentium Basic" panose="02000503060000020004" pitchFamily="2" charset="-18"/>
              </a:rPr>
            </a:br>
            <a:r>
              <a:rPr lang="pl-PL" sz="3900" dirty="0">
                <a:latin typeface="Gentium Basic" panose="02000503060000020004" pitchFamily="2" charset="-18"/>
              </a:rPr>
              <a:t>i pogadankach</a:t>
            </a:r>
          </a:p>
        </p:txBody>
      </p:sp>
      <p:pic>
        <p:nvPicPr>
          <p:cNvPr id="9" name="Obraz 8" descr="Obraz zawierający osoba, pomieszczenie, scena, stół&#10;&#10;Opis wygenerowany automatycznie">
            <a:extLst>
              <a:ext uri="{FF2B5EF4-FFF2-40B4-BE49-F238E27FC236}">
                <a16:creationId xmlns:a16="http://schemas.microsoft.com/office/drawing/2014/main" id="{5DA959C5-632F-4D31-9F82-D35D02928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r="6187" b="4"/>
          <a:stretch/>
        </p:blipFill>
        <p:spPr>
          <a:xfrm>
            <a:off x="-7" y="1"/>
            <a:ext cx="3801140" cy="3241343"/>
          </a:xfrm>
          <a:custGeom>
            <a:avLst/>
            <a:gdLst/>
            <a:ahLst/>
            <a:cxnLst/>
            <a:rect l="l" t="t" r="r" b="b"/>
            <a:pathLst>
              <a:path w="3781700" h="3241343">
                <a:moveTo>
                  <a:pt x="0" y="0"/>
                </a:moveTo>
                <a:lnTo>
                  <a:pt x="3440506" y="0"/>
                </a:lnTo>
                <a:lnTo>
                  <a:pt x="3781700" y="1235122"/>
                </a:lnTo>
                <a:lnTo>
                  <a:pt x="0" y="3241343"/>
                </a:lnTo>
                <a:close/>
              </a:path>
            </a:pathLst>
          </a:cu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F2BA51C-5502-45A8-9DAC-2244668C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7" idx="0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096000" cy="32413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 descr="Obraz zawierający tekst, osoba, wewnątrz, dziecko&#10;&#10;Opis wygenerowany automatycznie">
            <a:extLst>
              <a:ext uri="{FF2B5EF4-FFF2-40B4-BE49-F238E27FC236}">
                <a16:creationId xmlns:a16="http://schemas.microsoft.com/office/drawing/2014/main" id="{5D2C21BF-4624-4245-8837-559D1EB65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1355" b="4"/>
          <a:stretch/>
        </p:blipFill>
        <p:spPr>
          <a:xfrm>
            <a:off x="9071098" y="-9840"/>
            <a:ext cx="3132005" cy="2831585"/>
          </a:xfrm>
          <a:custGeom>
            <a:avLst/>
            <a:gdLst/>
            <a:ahLst/>
            <a:cxnLst/>
            <a:rect l="l" t="t" r="r" b="b"/>
            <a:pathLst>
              <a:path w="3132005" h="2831585">
                <a:moveTo>
                  <a:pt x="265004" y="0"/>
                </a:moveTo>
                <a:lnTo>
                  <a:pt x="3131543" y="7951"/>
                </a:lnTo>
                <a:cubicBezTo>
                  <a:pt x="3133991" y="945618"/>
                  <a:pt x="3125808" y="1893918"/>
                  <a:pt x="3128256" y="2831585"/>
                </a:cubicBezTo>
                <a:lnTo>
                  <a:pt x="0" y="1567605"/>
                </a:lnTo>
                <a:close/>
              </a:path>
            </a:pathLst>
          </a:cu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A7F1080-7DA2-430F-82F3-763FD63A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29540" y="-13835"/>
            <a:ext cx="1996101" cy="68718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AAFE157-797A-4C20-84D2-10E0FD04D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71076" y="0"/>
            <a:ext cx="114919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22">
            <a:extLst>
              <a:ext uri="{FF2B5EF4-FFF2-40B4-BE49-F238E27FC236}">
                <a16:creationId xmlns:a16="http://schemas.microsoft.com/office/drawing/2014/main" id="{59752C49-F8D8-42A2-84A4-98540163C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189974" y="0"/>
            <a:ext cx="7009376" cy="28217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24">
            <a:extLst>
              <a:ext uri="{FF2B5EF4-FFF2-40B4-BE49-F238E27FC236}">
                <a16:creationId xmlns:a16="http://schemas.microsoft.com/office/drawing/2014/main" id="{555DA026-EBCA-4BC9-B242-98A1E047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17081" y="6070600"/>
            <a:ext cx="5072058" cy="7874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id="{B3755EF4-55E8-4058-9DCA-BB8C57D9A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8"/>
          <a:stretch/>
        </p:blipFill>
        <p:spPr>
          <a:xfrm>
            <a:off x="3429540" y="-1"/>
            <a:ext cx="5904863" cy="6858000"/>
          </a:xfrm>
          <a:custGeom>
            <a:avLst/>
            <a:gdLst/>
            <a:ahLst/>
            <a:cxnLst/>
            <a:rect l="l" t="t" r="r" b="b"/>
            <a:pathLst>
              <a:path w="5904863" h="6858000">
                <a:moveTo>
                  <a:pt x="0" y="0"/>
                </a:moveTo>
                <a:lnTo>
                  <a:pt x="5904863" y="0"/>
                </a:lnTo>
                <a:lnTo>
                  <a:pt x="4745818" y="6858000"/>
                </a:lnTo>
                <a:lnTo>
                  <a:pt x="2004337" y="6857999"/>
                </a:lnTo>
                <a:close/>
              </a:path>
            </a:pathLst>
          </a:custGeom>
        </p:spPr>
      </p:pic>
      <p:pic>
        <p:nvPicPr>
          <p:cNvPr id="20" name="Obraz 19" descr="Obraz zawierający tekst, podłoże, wewnątrz, osoba&#10;&#10;Opis wygenerowany automatycznie">
            <a:extLst>
              <a:ext uri="{FF2B5EF4-FFF2-40B4-BE49-F238E27FC236}">
                <a16:creationId xmlns:a16="http://schemas.microsoft.com/office/drawing/2014/main" id="{9A9CC4B6-AC84-4F5D-9BB9-A015D7CF2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8750"/>
          <a:stretch/>
        </p:blipFill>
        <p:spPr>
          <a:xfrm>
            <a:off x="8171076" y="1539216"/>
            <a:ext cx="4028274" cy="5318785"/>
          </a:xfrm>
          <a:custGeom>
            <a:avLst/>
            <a:gdLst/>
            <a:ahLst/>
            <a:cxnLst/>
            <a:rect l="l" t="t" r="r" b="b"/>
            <a:pathLst>
              <a:path w="4008015" h="5321040">
                <a:moveTo>
                  <a:pt x="895055" y="0"/>
                </a:moveTo>
                <a:lnTo>
                  <a:pt x="4008015" y="1269241"/>
                </a:lnTo>
                <a:lnTo>
                  <a:pt x="4008015" y="5318784"/>
                </a:lnTo>
                <a:lnTo>
                  <a:pt x="0" y="53210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298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6">
            <a:extLst>
              <a:ext uri="{FF2B5EF4-FFF2-40B4-BE49-F238E27FC236}">
                <a16:creationId xmlns:a16="http://schemas.microsoft.com/office/drawing/2014/main" id="{D4938BEB-26BE-45D6-AFAC-5689B5FA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8">
            <a:extLst>
              <a:ext uri="{FF2B5EF4-FFF2-40B4-BE49-F238E27FC236}">
                <a16:creationId xmlns:a16="http://schemas.microsoft.com/office/drawing/2014/main" id="{ED001490-AFF0-4C83-84D6-601360BAD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az 36" descr="Obraz zawierający osoba, grupa, osoby, kilka&#10;&#10;Opis wygenerowany automatycznie">
            <a:extLst>
              <a:ext uri="{FF2B5EF4-FFF2-40B4-BE49-F238E27FC236}">
                <a16:creationId xmlns:a16="http://schemas.microsoft.com/office/drawing/2014/main" id="{1D259F12-0706-4A5C-A420-A8F31F1A8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" b="1"/>
          <a:stretch/>
        </p:blipFill>
        <p:spPr>
          <a:xfrm>
            <a:off x="1" y="-11930"/>
            <a:ext cx="4192539" cy="6869931"/>
          </a:xfrm>
          <a:custGeom>
            <a:avLst/>
            <a:gdLst/>
            <a:ahLst/>
            <a:cxnLst/>
            <a:rect l="l" t="t" r="r" b="b"/>
            <a:pathLst>
              <a:path w="4192539" h="6869931">
                <a:moveTo>
                  <a:pt x="2353199" y="0"/>
                </a:moveTo>
                <a:lnTo>
                  <a:pt x="4192539" y="0"/>
                </a:lnTo>
                <a:lnTo>
                  <a:pt x="2716619" y="6869931"/>
                </a:lnTo>
                <a:lnTo>
                  <a:pt x="0" y="6869930"/>
                </a:lnTo>
                <a:lnTo>
                  <a:pt x="0" y="11930"/>
                </a:lnTo>
                <a:close/>
              </a:path>
            </a:pathLst>
          </a:custGeom>
        </p:spPr>
      </p:pic>
      <p:pic>
        <p:nvPicPr>
          <p:cNvPr id="5" name="Obraz 4" descr="Obraz zawierający osoba, wewnątrz, podłoże, grupa&#10;&#10;Opis wygenerowany automatycznie">
            <a:extLst>
              <a:ext uri="{FF2B5EF4-FFF2-40B4-BE49-F238E27FC236}">
                <a16:creationId xmlns:a16="http://schemas.microsoft.com/office/drawing/2014/main" id="{CFF40DC6-D62E-4A0B-8D3D-048E89E361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-1" b="-1"/>
          <a:stretch/>
        </p:blipFill>
        <p:spPr>
          <a:xfrm>
            <a:off x="2705988" y="-10638"/>
            <a:ext cx="6411391" cy="6879267"/>
          </a:xfrm>
          <a:custGeom>
            <a:avLst/>
            <a:gdLst/>
            <a:ahLst/>
            <a:cxnLst/>
            <a:rect l="l" t="t" r="r" b="b"/>
            <a:pathLst>
              <a:path w="6411391" h="6879267">
                <a:moveTo>
                  <a:pt x="1488558" y="0"/>
                </a:moveTo>
                <a:lnTo>
                  <a:pt x="5656479" y="10633"/>
                </a:lnTo>
                <a:lnTo>
                  <a:pt x="6411391" y="6879267"/>
                </a:lnTo>
                <a:lnTo>
                  <a:pt x="0" y="686863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07BC411-74FC-4F6B-A636-A06FFB7C2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387" y="4480593"/>
            <a:ext cx="6807992" cy="2194527"/>
          </a:xfrm>
        </p:spPr>
        <p:txBody>
          <a:bodyPr anchor="ctr">
            <a:noAutofit/>
          </a:bodyPr>
          <a:lstStyle/>
          <a:p>
            <a:r>
              <a:rPr lang="pl-PL" sz="6000" dirty="0">
                <a:solidFill>
                  <a:srgbClr val="FFFFFF"/>
                </a:solidFill>
                <a:latin typeface="Gentium Basic" panose="02000503060000020004" pitchFamily="2" charset="-18"/>
              </a:rPr>
              <a:t>Poznajemy nasz kraj i jego historię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A7F1080-7DA2-430F-82F3-763FD63A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723707" y="0"/>
            <a:ext cx="145760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9752C49-F8D8-42A2-84A4-98540163C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22559"/>
            <a:ext cx="3593307" cy="100607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Obraz zawierający tekst, wewnątrz, ściana, osoba&#10;&#10;Opis wygenerowany automatycznie">
            <a:extLst>
              <a:ext uri="{FF2B5EF4-FFF2-40B4-BE49-F238E27FC236}">
                <a16:creationId xmlns:a16="http://schemas.microsoft.com/office/drawing/2014/main" id="{2CCF0CDA-D1EC-4D10-BD55-BB6CE1499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21883" b="2"/>
          <a:stretch/>
        </p:blipFill>
        <p:spPr>
          <a:xfrm>
            <a:off x="8351874" y="-21265"/>
            <a:ext cx="3840125" cy="6889893"/>
          </a:xfrm>
          <a:custGeom>
            <a:avLst/>
            <a:gdLst/>
            <a:ahLst/>
            <a:cxnLst/>
            <a:rect l="l" t="t" r="r" b="b"/>
            <a:pathLst>
              <a:path w="3840125" h="6889893">
                <a:moveTo>
                  <a:pt x="3840125" y="0"/>
                </a:moveTo>
                <a:lnTo>
                  <a:pt x="3840125" y="6889893"/>
                </a:lnTo>
                <a:lnTo>
                  <a:pt x="765545" y="6879260"/>
                </a:lnTo>
                <a:cubicBezTo>
                  <a:pt x="623777" y="5684871"/>
                  <a:pt x="141768" y="1268818"/>
                  <a:pt x="0" y="21265"/>
                </a:cubicBezTo>
                <a:close/>
              </a:path>
            </a:pathLst>
          </a:cu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AAFE157-797A-4C20-84D2-10E0FD04D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1874" y="0"/>
            <a:ext cx="766099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F2BA51C-5502-45A8-9DAC-2244668C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369475" y="-11930"/>
            <a:ext cx="5822525" cy="9954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6500963-3948-4B1F-8535-2B1F6CE93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" y="5831960"/>
            <a:ext cx="6807992" cy="1006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55DA026-EBCA-4BC9-B242-98A1E047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51874" y="4609215"/>
            <a:ext cx="3840126" cy="22687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11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6C0B375-85F4-4EAC-B794-FDE642ADF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59ADFB-B34F-4F4E-8E1E-7FD661C60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6649" cy="68686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A6131C-DCD6-4D4F-9379-5E0F70695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20" y="2860038"/>
            <a:ext cx="4804776" cy="3004822"/>
          </a:xfrm>
        </p:spPr>
        <p:txBody>
          <a:bodyPr>
            <a:noAutofit/>
          </a:bodyPr>
          <a:lstStyle/>
          <a:p>
            <a:pPr algn="l"/>
            <a:r>
              <a:rPr lang="pl-PL" sz="3900" dirty="0">
                <a:latin typeface="Gentium Basic" panose="02000503060000020004" pitchFamily="2" charset="-18"/>
              </a:rPr>
              <a:t>Dbamy o Nasze zdrowie</a:t>
            </a:r>
            <a:br>
              <a:rPr lang="pl-PL" sz="3900" dirty="0">
                <a:latin typeface="Gentium Basic" panose="02000503060000020004" pitchFamily="2" charset="-18"/>
              </a:rPr>
            </a:br>
            <a:r>
              <a:rPr lang="pl-PL" sz="3900" dirty="0">
                <a:latin typeface="Gentium Basic" panose="02000503060000020004" pitchFamily="2" charset="-18"/>
              </a:rPr>
              <a:t>i bezpieczeństwo</a:t>
            </a:r>
            <a:endParaRPr lang="pl-PL" sz="3900" dirty="0"/>
          </a:p>
        </p:txBody>
      </p:sp>
      <p:pic>
        <p:nvPicPr>
          <p:cNvPr id="5" name="Obraz 4" descr="Obraz zawierający tekst, osoba, podłoże, dziecko&#10;&#10;Opis wygenerowany automatycznie">
            <a:extLst>
              <a:ext uri="{FF2B5EF4-FFF2-40B4-BE49-F238E27FC236}">
                <a16:creationId xmlns:a16="http://schemas.microsoft.com/office/drawing/2014/main" id="{043FA2DB-5EE0-42BC-B22A-589B605C1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4" b="4"/>
          <a:stretch/>
        </p:blipFill>
        <p:spPr>
          <a:xfrm>
            <a:off x="7728668" y="3098470"/>
            <a:ext cx="4474976" cy="3771459"/>
          </a:xfrm>
          <a:custGeom>
            <a:avLst/>
            <a:gdLst/>
            <a:ahLst/>
            <a:cxnLst/>
            <a:rect l="l" t="t" r="r" b="b"/>
            <a:pathLst>
              <a:path w="4474976" h="3771459">
                <a:moveTo>
                  <a:pt x="4464316" y="0"/>
                </a:moveTo>
                <a:cubicBezTo>
                  <a:pt x="4467868" y="1257153"/>
                  <a:pt x="4471423" y="2514306"/>
                  <a:pt x="4474976" y="3771459"/>
                </a:cubicBezTo>
                <a:lnTo>
                  <a:pt x="0" y="3771459"/>
                </a:lnTo>
                <a:lnTo>
                  <a:pt x="1040909" y="585900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D0298B6-E01C-4D0E-A72A-64942F258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7" b="-4"/>
          <a:stretch/>
        </p:blipFill>
        <p:spPr>
          <a:xfrm>
            <a:off x="8765350" y="-1"/>
            <a:ext cx="3426650" cy="3690532"/>
          </a:xfrm>
          <a:custGeom>
            <a:avLst/>
            <a:gdLst/>
            <a:ahLst/>
            <a:cxnLst/>
            <a:rect l="l" t="t" r="r" b="b"/>
            <a:pathLst>
              <a:path w="3426650" h="3690532">
                <a:moveTo>
                  <a:pt x="1217251" y="0"/>
                </a:moveTo>
                <a:lnTo>
                  <a:pt x="3426650" y="0"/>
                </a:lnTo>
                <a:lnTo>
                  <a:pt x="3426650" y="3099252"/>
                </a:lnTo>
                <a:lnTo>
                  <a:pt x="0" y="3690532"/>
                </a:lnTo>
                <a:close/>
              </a:path>
            </a:pathLst>
          </a:custGeom>
        </p:spPr>
      </p:pic>
      <p:pic>
        <p:nvPicPr>
          <p:cNvPr id="4" name="Obraz 3" descr="Obraz zawierający podłoże, wewnątrz, dziecko, osoba&#10;&#10;Opis wygenerowany automatycznie">
            <a:extLst>
              <a:ext uri="{FF2B5EF4-FFF2-40B4-BE49-F238E27FC236}">
                <a16:creationId xmlns:a16="http://schemas.microsoft.com/office/drawing/2014/main" id="{7136F7FE-86F7-43AC-8E7B-029896BE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-3" b="-3"/>
          <a:stretch/>
        </p:blipFill>
        <p:spPr>
          <a:xfrm>
            <a:off x="4800604" y="3685588"/>
            <a:ext cx="3979270" cy="3183084"/>
          </a:xfrm>
          <a:custGeom>
            <a:avLst/>
            <a:gdLst/>
            <a:ahLst/>
            <a:cxnLst/>
            <a:rect l="l" t="t" r="r" b="b"/>
            <a:pathLst>
              <a:path w="3979270" h="3183084">
                <a:moveTo>
                  <a:pt x="3979270" y="0"/>
                </a:moveTo>
                <a:lnTo>
                  <a:pt x="2933701" y="3183084"/>
                </a:lnTo>
                <a:lnTo>
                  <a:pt x="523875" y="3183084"/>
                </a:lnTo>
                <a:lnTo>
                  <a:pt x="0" y="678009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5DA026-EBCA-4BC9-B242-98A1E047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087836"/>
            <a:ext cx="12191996" cy="21141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0E32AF-1BEB-48F9-BD30-0C5D645E9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073924"/>
            <a:ext cx="6972300" cy="7840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33B02E-E6FD-407D-A778-8FD3B29E7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0"/>
            <a:ext cx="1390650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CF9954F0-FD51-426E-95B7-C1798F912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3" y="914"/>
            <a:ext cx="5436011" cy="34280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FA2A267-FFA2-453E-A458-C6C6CA496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34305" y="-11927"/>
            <a:ext cx="2261754" cy="68805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stół, podłoże, wewnątrz, osoba&#10;&#10;Opis wygenerowany automatycznie">
            <a:extLst>
              <a:ext uri="{FF2B5EF4-FFF2-40B4-BE49-F238E27FC236}">
                <a16:creationId xmlns:a16="http://schemas.microsoft.com/office/drawing/2014/main" id="{F964A4DA-FECE-413A-B0B1-B9558D22B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 r="-1" b="10780"/>
          <a:stretch/>
        </p:blipFill>
        <p:spPr>
          <a:xfrm>
            <a:off x="3924304" y="1"/>
            <a:ext cx="6075677" cy="4362447"/>
          </a:xfrm>
          <a:custGeom>
            <a:avLst/>
            <a:gdLst/>
            <a:ahLst/>
            <a:cxnLst/>
            <a:rect l="l" t="t" r="r" b="b"/>
            <a:pathLst>
              <a:path w="6075677" h="4362447">
                <a:moveTo>
                  <a:pt x="0" y="0"/>
                </a:moveTo>
                <a:lnTo>
                  <a:pt x="6030798" y="0"/>
                </a:lnTo>
                <a:lnTo>
                  <a:pt x="6075677" y="4957"/>
                </a:lnTo>
                <a:lnTo>
                  <a:pt x="4850401" y="3697392"/>
                </a:lnTo>
                <a:lnTo>
                  <a:pt x="876299" y="43624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190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9B805A8A-FCD6-41C1-BB41-2FD6FBF82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73FA70E-6421-4BF5-91A7-E35DFFB1C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72B6C637-F35C-49E9-8FED-FDEC1E39C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3" r="-1" b="17693"/>
          <a:stretch/>
        </p:blipFill>
        <p:spPr>
          <a:xfrm>
            <a:off x="4216627" y="4508475"/>
            <a:ext cx="5566470" cy="2354820"/>
          </a:xfrm>
          <a:custGeom>
            <a:avLst/>
            <a:gdLst/>
            <a:ahLst/>
            <a:cxnLst/>
            <a:rect l="l" t="t" r="r" b="b"/>
            <a:pathLst>
              <a:path w="5566470" h="2354820">
                <a:moveTo>
                  <a:pt x="3491864" y="0"/>
                </a:moveTo>
                <a:lnTo>
                  <a:pt x="5566470" y="2349525"/>
                </a:lnTo>
                <a:lnTo>
                  <a:pt x="0" y="2354820"/>
                </a:lnTo>
                <a:lnTo>
                  <a:pt x="0" y="2350524"/>
                </a:lnTo>
                <a:close/>
              </a:path>
            </a:pathLst>
          </a:custGeom>
        </p:spPr>
      </p:pic>
      <p:pic>
        <p:nvPicPr>
          <p:cNvPr id="8" name="Obraz 7" descr="Obraz zawierający osoba, dziecko, wewnątrz, podłoże&#10;&#10;Opis wygenerowany automatycznie">
            <a:extLst>
              <a:ext uri="{FF2B5EF4-FFF2-40B4-BE49-F238E27FC236}">
                <a16:creationId xmlns:a16="http://schemas.microsoft.com/office/drawing/2014/main" id="{FFBADC92-8D74-4C20-B5C7-6C9566AE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378"/>
          <a:stretch/>
        </p:blipFill>
        <p:spPr>
          <a:xfrm>
            <a:off x="-1929" y="-1716"/>
            <a:ext cx="7701876" cy="6859714"/>
          </a:xfrm>
          <a:custGeom>
            <a:avLst/>
            <a:gdLst/>
            <a:ahLst/>
            <a:cxnLst/>
            <a:rect l="l" t="t" r="r" b="b"/>
            <a:pathLst>
              <a:path w="7701876" h="6859714">
                <a:moveTo>
                  <a:pt x="3728443" y="2"/>
                </a:moveTo>
                <a:cubicBezTo>
                  <a:pt x="3703043" y="-2538"/>
                  <a:pt x="7712017" y="4547360"/>
                  <a:pt x="7701857" y="4514340"/>
                </a:cubicBezTo>
                <a:lnTo>
                  <a:pt x="4222166" y="6857621"/>
                </a:lnTo>
                <a:lnTo>
                  <a:pt x="2065" y="6859714"/>
                </a:lnTo>
                <a:lnTo>
                  <a:pt x="0" y="6859714"/>
                </a:lnTo>
                <a:lnTo>
                  <a:pt x="0" y="8669"/>
                </a:lnTo>
                <a:close/>
              </a:path>
            </a:pathLst>
          </a:custGeom>
        </p:spPr>
      </p:pic>
      <p:pic>
        <p:nvPicPr>
          <p:cNvPr id="11" name="Obraz 10" descr="Obraz zawierający tekst, osoba, wewnątrz, chłopiec&#10;&#10;Opis wygenerowany automatycznie">
            <a:extLst>
              <a:ext uri="{FF2B5EF4-FFF2-40B4-BE49-F238E27FC236}">
                <a16:creationId xmlns:a16="http://schemas.microsoft.com/office/drawing/2014/main" id="{37D04874-E558-4693-8AEC-26054A13E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7268" b="2"/>
          <a:stretch/>
        </p:blipFill>
        <p:spPr>
          <a:xfrm>
            <a:off x="7716454" y="1494508"/>
            <a:ext cx="4476696" cy="5371112"/>
          </a:xfrm>
          <a:custGeom>
            <a:avLst/>
            <a:gdLst/>
            <a:ahLst/>
            <a:cxnLst/>
            <a:rect l="l" t="t" r="r" b="b"/>
            <a:pathLst>
              <a:path w="4476696" h="5371112">
                <a:moveTo>
                  <a:pt x="4475546" y="0"/>
                </a:moveTo>
                <a:cubicBezTo>
                  <a:pt x="4479530" y="1788834"/>
                  <a:pt x="4471562" y="3582278"/>
                  <a:pt x="4475546" y="5371112"/>
                </a:cubicBezTo>
                <a:lnTo>
                  <a:pt x="2075613" y="5371112"/>
                </a:lnTo>
                <a:lnTo>
                  <a:pt x="0" y="3022946"/>
                </a:lnTo>
                <a:close/>
              </a:path>
            </a:pathLst>
          </a:custGeom>
        </p:spPr>
      </p:pic>
      <p:pic>
        <p:nvPicPr>
          <p:cNvPr id="7" name="Obraz 6" descr="Obraz zawierający osoba, wewnątrz, dziecko, podłoże&#10;&#10;Opis wygenerowany automatycznie">
            <a:extLst>
              <a:ext uri="{FF2B5EF4-FFF2-40B4-BE49-F238E27FC236}">
                <a16:creationId xmlns:a16="http://schemas.microsoft.com/office/drawing/2014/main" id="{1EA4A097-48A6-4901-9B19-FF20A03E28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2" r="-2" b="28554"/>
          <a:stretch/>
        </p:blipFill>
        <p:spPr>
          <a:xfrm>
            <a:off x="3713259" y="-1711"/>
            <a:ext cx="8478741" cy="4534047"/>
          </a:xfrm>
          <a:custGeom>
            <a:avLst/>
            <a:gdLst/>
            <a:ahLst/>
            <a:cxnLst/>
            <a:rect l="l" t="t" r="r" b="b"/>
            <a:pathLst>
              <a:path w="8478741" h="4534047">
                <a:moveTo>
                  <a:pt x="0" y="0"/>
                </a:moveTo>
                <a:lnTo>
                  <a:pt x="8478741" y="0"/>
                </a:lnTo>
                <a:lnTo>
                  <a:pt x="8478741" y="1509507"/>
                </a:lnTo>
                <a:lnTo>
                  <a:pt x="3986188" y="453404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2E64278-BB94-4709-AA6E-93ED33970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4965894"/>
            <a:ext cx="9574999" cy="1604723"/>
          </a:xfrm>
        </p:spPr>
        <p:txBody>
          <a:bodyPr anchor="b">
            <a:normAutofit/>
          </a:bodyPr>
          <a:lstStyle/>
          <a:p>
            <a:pPr algn="l"/>
            <a:r>
              <a:rPr lang="pl-PL" sz="6000" dirty="0">
                <a:solidFill>
                  <a:srgbClr val="FFFFFF"/>
                </a:solidFill>
                <a:latin typeface="Gentium Basic" panose="02000503060000020004" pitchFamily="2" charset="-18"/>
              </a:rPr>
              <a:t>Łączymy naukę z zabawą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160B4C-7713-4783-99C9-A8BC96D5F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95482" y="1502335"/>
            <a:ext cx="7996518" cy="53709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0AB499C-0452-4A5D-9102-50CB75296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713263" y="2"/>
            <a:ext cx="6078804" cy="68656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3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46">
            <a:extLst>
              <a:ext uri="{FF2B5EF4-FFF2-40B4-BE49-F238E27FC236}">
                <a16:creationId xmlns:a16="http://schemas.microsoft.com/office/drawing/2014/main" id="{D4938BEB-26BE-45D6-AFAC-5689B5FA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ED001490-AFF0-4C83-84D6-601360BAD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osoba, komputer, wewnątrz&#10;&#10;Opis wygenerowany automatycznie">
            <a:extLst>
              <a:ext uri="{FF2B5EF4-FFF2-40B4-BE49-F238E27FC236}">
                <a16:creationId xmlns:a16="http://schemas.microsoft.com/office/drawing/2014/main" id="{DB0874C8-258C-4735-BBC8-399406691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r="24870" b="1"/>
          <a:stretch/>
        </p:blipFill>
        <p:spPr>
          <a:xfrm>
            <a:off x="1" y="-11930"/>
            <a:ext cx="4192539" cy="6869931"/>
          </a:xfrm>
          <a:custGeom>
            <a:avLst/>
            <a:gdLst/>
            <a:ahLst/>
            <a:cxnLst/>
            <a:rect l="l" t="t" r="r" b="b"/>
            <a:pathLst>
              <a:path w="4192539" h="6869931">
                <a:moveTo>
                  <a:pt x="2353199" y="0"/>
                </a:moveTo>
                <a:lnTo>
                  <a:pt x="4192539" y="0"/>
                </a:lnTo>
                <a:lnTo>
                  <a:pt x="2716619" y="6869931"/>
                </a:lnTo>
                <a:lnTo>
                  <a:pt x="0" y="6869930"/>
                </a:lnTo>
                <a:lnTo>
                  <a:pt x="0" y="11930"/>
                </a:lnTo>
                <a:close/>
              </a:path>
            </a:pathLst>
          </a:custGeom>
        </p:spPr>
      </p:pic>
      <p:pic>
        <p:nvPicPr>
          <p:cNvPr id="9" name="Obraz 8" descr="Obraz zawierający drzewo, osoba, zewnętrzne, grupa&#10;&#10;Opis wygenerowany automatycznie">
            <a:extLst>
              <a:ext uri="{FF2B5EF4-FFF2-40B4-BE49-F238E27FC236}">
                <a16:creationId xmlns:a16="http://schemas.microsoft.com/office/drawing/2014/main" id="{277C12A8-E498-4AF0-B237-7A0FF183A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r="8064"/>
          <a:stretch/>
        </p:blipFill>
        <p:spPr>
          <a:xfrm>
            <a:off x="2705988" y="-10638"/>
            <a:ext cx="6411391" cy="6879267"/>
          </a:xfrm>
          <a:custGeom>
            <a:avLst/>
            <a:gdLst/>
            <a:ahLst/>
            <a:cxnLst/>
            <a:rect l="l" t="t" r="r" b="b"/>
            <a:pathLst>
              <a:path w="6411391" h="6879267">
                <a:moveTo>
                  <a:pt x="1488558" y="0"/>
                </a:moveTo>
                <a:lnTo>
                  <a:pt x="5656479" y="10633"/>
                </a:lnTo>
                <a:lnTo>
                  <a:pt x="6411391" y="6879267"/>
                </a:lnTo>
                <a:lnTo>
                  <a:pt x="0" y="686863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2D57E6-431B-4018-B048-B9051087F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536" y="480476"/>
            <a:ext cx="9468293" cy="271016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6000" dirty="0">
                <a:solidFill>
                  <a:schemeClr val="bg1"/>
                </a:solidFill>
                <a:latin typeface="Gentium Basic" panose="02000503060000020004" pitchFamily="2" charset="-18"/>
              </a:rPr>
              <a:t>Jesteśmy badaczami, odkrywcami, podróżnikami i artystami…</a:t>
            </a:r>
          </a:p>
        </p:txBody>
      </p:sp>
      <p:cxnSp>
        <p:nvCxnSpPr>
          <p:cNvPr id="64" name="Straight Connector 50">
            <a:extLst>
              <a:ext uri="{FF2B5EF4-FFF2-40B4-BE49-F238E27FC236}">
                <a16:creationId xmlns:a16="http://schemas.microsoft.com/office/drawing/2014/main" id="{1A7F1080-7DA2-430F-82F3-763FD63A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723707" y="0"/>
            <a:ext cx="145760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52">
            <a:extLst>
              <a:ext uri="{FF2B5EF4-FFF2-40B4-BE49-F238E27FC236}">
                <a16:creationId xmlns:a16="http://schemas.microsoft.com/office/drawing/2014/main" id="{59752C49-F8D8-42A2-84A4-98540163C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22559"/>
            <a:ext cx="3593307" cy="100607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wewnątrz, osoba, biuro&#10;&#10;Opis wygenerowany automatycznie">
            <a:extLst>
              <a:ext uri="{FF2B5EF4-FFF2-40B4-BE49-F238E27FC236}">
                <a16:creationId xmlns:a16="http://schemas.microsoft.com/office/drawing/2014/main" id="{DF55EE12-0EDE-4F5A-AAC1-A6B4B08C3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2" r="21201" b="-1"/>
          <a:stretch/>
        </p:blipFill>
        <p:spPr>
          <a:xfrm>
            <a:off x="8351874" y="-21265"/>
            <a:ext cx="3840125" cy="6889893"/>
          </a:xfrm>
          <a:custGeom>
            <a:avLst/>
            <a:gdLst/>
            <a:ahLst/>
            <a:cxnLst/>
            <a:rect l="l" t="t" r="r" b="b"/>
            <a:pathLst>
              <a:path w="3840125" h="6889893">
                <a:moveTo>
                  <a:pt x="3840125" y="0"/>
                </a:moveTo>
                <a:lnTo>
                  <a:pt x="3840125" y="6889893"/>
                </a:lnTo>
                <a:lnTo>
                  <a:pt x="765545" y="6879260"/>
                </a:lnTo>
                <a:cubicBezTo>
                  <a:pt x="623777" y="5684871"/>
                  <a:pt x="141768" y="1268818"/>
                  <a:pt x="0" y="21265"/>
                </a:cubicBezTo>
                <a:close/>
              </a:path>
            </a:pathLst>
          </a:custGeom>
        </p:spPr>
      </p:pic>
      <p:cxnSp>
        <p:nvCxnSpPr>
          <p:cNvPr id="66" name="Straight Connector 54">
            <a:extLst>
              <a:ext uri="{FF2B5EF4-FFF2-40B4-BE49-F238E27FC236}">
                <a16:creationId xmlns:a16="http://schemas.microsoft.com/office/drawing/2014/main" id="{7AAFE157-797A-4C20-84D2-10E0FD04D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1874" y="0"/>
            <a:ext cx="766099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6">
            <a:extLst>
              <a:ext uri="{FF2B5EF4-FFF2-40B4-BE49-F238E27FC236}">
                <a16:creationId xmlns:a16="http://schemas.microsoft.com/office/drawing/2014/main" id="{2F2BA51C-5502-45A8-9DAC-2244668C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369475" y="-11930"/>
            <a:ext cx="5822525" cy="9954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58">
            <a:extLst>
              <a:ext uri="{FF2B5EF4-FFF2-40B4-BE49-F238E27FC236}">
                <a16:creationId xmlns:a16="http://schemas.microsoft.com/office/drawing/2014/main" id="{46500963-3948-4B1F-8535-2B1F6CE93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" y="5831960"/>
            <a:ext cx="6807992" cy="1006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5DA026-EBCA-4BC9-B242-98A1E047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51874" y="4609215"/>
            <a:ext cx="3840126" cy="22687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24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DD16DE02-C2C8-477C-9FD7-70A983BD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13AF29F-D5EC-4489-BF8F-3B356C597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173A01-F891-430E-B39E-483E711B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E0363E9-7CD0-497E-88D7-940136490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CCD4B14-FFCC-4CE5-BC9D-DF47AA1AD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5DED734-54E5-48ED-AEE6-165F24827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F5137806-3941-458B-9080-3CD58015A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553" y="584791"/>
            <a:ext cx="10064376" cy="10868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4800" dirty="0">
                <a:latin typeface="Gentium Basic" panose="02000503060000020004" pitchFamily="2" charset="-18"/>
              </a:rPr>
              <a:t>Korzystamy z wolskiego bonu edukacyjnego dla sześciolatków:</a:t>
            </a:r>
            <a:endParaRPr lang="en-US" sz="4800" dirty="0">
              <a:latin typeface="Gentium Basic" panose="02000503060000020004" pitchFamily="2" charset="-18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4222167-616B-448F-A79B-219A4FD3D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AE9BD3A-4EBC-4234-8181-63C650528F7D}"/>
              </a:ext>
            </a:extLst>
          </p:cNvPr>
          <p:cNvSpPr txBox="1"/>
          <p:nvPr/>
        </p:nvSpPr>
        <p:spPr>
          <a:xfrm>
            <a:off x="818709" y="2377440"/>
            <a:ext cx="76442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2 razy w tygodniu zajęcia z języka angielskiego w ramach programu „Wolski poliglota”,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2 razy w tygodniu zajęcia z rytmiki,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raz w tygodniu zajęcia komputerowe „Informatyka dla smyka”,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zajęcia wspierające kreatywność,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bezpłatne wyjścia i wycieczki w ramach edukacji kulturalnej,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„zdrowa kanapka” dla każdego dziecka w okresie zimowym,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Georgia" panose="02040502050405020303" pitchFamily="18" charset="0"/>
              </a:rPr>
              <a:t>wyprawka plastyczna i papiernicza.</a:t>
            </a:r>
          </a:p>
          <a:p>
            <a:endParaRPr lang="pl-PL" dirty="0">
              <a:latin typeface="Gentium Basic" panose="02000503060000020004" pitchFamily="2" charset="-18"/>
            </a:endParaRPr>
          </a:p>
          <a:p>
            <a:endParaRPr lang="pl-PL" dirty="0">
              <a:latin typeface="Gentium Basic" panose="02000503060000020004" pitchFamily="2" charset="-18"/>
            </a:endParaRPr>
          </a:p>
          <a:p>
            <a:endParaRPr lang="pl-PL" dirty="0">
              <a:latin typeface="Gentium Basic" panose="02000503060000020004" pitchFamily="2" charset="-18"/>
            </a:endParaRPr>
          </a:p>
          <a:p>
            <a:endParaRPr lang="pl-PL" dirty="0">
              <a:latin typeface="Gentium Basic" panose="02000503060000020004" pitchFamily="2" charset="-18"/>
            </a:endParaRPr>
          </a:p>
          <a:p>
            <a:endParaRPr lang="pl-PL" dirty="0">
              <a:latin typeface="Gentium Basic" panose="02000503060000020004" pitchFamily="2" charset="-18"/>
            </a:endParaRPr>
          </a:p>
        </p:txBody>
      </p:sp>
      <p:pic>
        <p:nvPicPr>
          <p:cNvPr id="1028" name="Picture 4" descr="Zakochaj się w Warszawie na Woli białe - NaMiejscu">
            <a:extLst>
              <a:ext uri="{FF2B5EF4-FFF2-40B4-BE49-F238E27FC236}">
                <a16:creationId xmlns:a16="http://schemas.microsoft.com/office/drawing/2014/main" id="{CE76FA07-A099-457C-AF5F-4AE1A1DC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56" y="2377440"/>
            <a:ext cx="3019376" cy="29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zkoła Podstawowa Nr 26 im. Mirosława Biernackiego">
            <a:extLst>
              <a:ext uri="{FF2B5EF4-FFF2-40B4-BE49-F238E27FC236}">
                <a16:creationId xmlns:a16="http://schemas.microsoft.com/office/drawing/2014/main" id="{57E2DF8E-B23D-43A6-B86F-C7165590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890" y="1504619"/>
            <a:ext cx="2447109" cy="24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994A1E4-678D-4293-B4A9-FDCB798BA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3277"/>
            <a:ext cx="9144000" cy="3025308"/>
          </a:xfrm>
        </p:spPr>
        <p:txBody>
          <a:bodyPr>
            <a:normAutofit/>
          </a:bodyPr>
          <a:lstStyle/>
          <a:p>
            <a:r>
              <a:rPr lang="pl-PL" sz="6400" dirty="0">
                <a:latin typeface="Gentium Basic" panose="02000503060000020004" pitchFamily="2" charset="-18"/>
              </a:rPr>
              <a:t>Zapraszamy do naszego oddziału przedszkolnego!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1F7B84-157B-4250-8272-60F090649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3979"/>
            <a:ext cx="9144000" cy="1135529"/>
          </a:xfrm>
        </p:spPr>
        <p:txBody>
          <a:bodyPr>
            <a:noAutofit/>
          </a:bodyPr>
          <a:lstStyle/>
          <a:p>
            <a:pPr lvl="1" fontAlgn="t"/>
            <a:r>
              <a:rPr lang="pl-PL" sz="2800" b="1" dirty="0">
                <a:latin typeface="Gentium Basic" panose="02000503060000020004" pitchFamily="2" charset="-18"/>
              </a:rPr>
              <a:t>Szkoła Podstawowa nr 26 im. Mirosława Biernackiego</a:t>
            </a:r>
          </a:p>
          <a:p>
            <a:pPr lvl="1" fontAlgn="t"/>
            <a:r>
              <a:rPr lang="pl-PL" sz="2800" b="1" dirty="0">
                <a:latin typeface="Gentium Basic" panose="02000503060000020004" pitchFamily="2" charset="-18"/>
              </a:rPr>
              <a:t>E-mail: </a:t>
            </a:r>
            <a:r>
              <a:rPr lang="pl-PL" sz="2800" dirty="0">
                <a:latin typeface="Gentium Basic" panose="02000503060000020004" pitchFamily="2" charset="-18"/>
              </a:rPr>
              <a:t>sp26@edu.um.warszawa.pl</a:t>
            </a:r>
          </a:p>
          <a:p>
            <a:pPr lvl="1" fontAlgn="t"/>
            <a:r>
              <a:rPr lang="pl-PL" sz="2800" b="1" dirty="0">
                <a:latin typeface="Gentium Basic" panose="02000503060000020004" pitchFamily="2" charset="-18"/>
              </a:rPr>
              <a:t>Telefon: </a:t>
            </a:r>
            <a:r>
              <a:rPr lang="pl-PL" sz="2800" dirty="0">
                <a:latin typeface="Gentium Basic" panose="02000503060000020004" pitchFamily="2" charset="-18"/>
              </a:rPr>
              <a:t>22 620 45 02</a:t>
            </a:r>
          </a:p>
          <a:p>
            <a:pPr lvl="1" fontAlgn="t"/>
            <a:r>
              <a:rPr lang="pl-PL" sz="2800" b="1" dirty="0">
                <a:latin typeface="Gentium Basic" panose="02000503060000020004" pitchFamily="2" charset="-18"/>
              </a:rPr>
              <a:t>Adres: </a:t>
            </a:r>
            <a:r>
              <a:rPr lang="pl-PL" sz="2800" dirty="0">
                <a:latin typeface="Gentium Basic" panose="02000503060000020004" pitchFamily="2" charset="-18"/>
              </a:rPr>
              <a:t>ul. Miedziana 8, 00-814 Warszawa</a:t>
            </a:r>
          </a:p>
          <a:p>
            <a:endParaRPr lang="pl-PL" sz="2800" dirty="0">
              <a:latin typeface="Gentium Basic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25627168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269</Words>
  <Application>Microsoft Office PowerPoint</Application>
  <PresentationFormat>Panoramiczny</PresentationFormat>
  <Paragraphs>30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Gentium Basic</vt:lpstr>
      <vt:lpstr>Georgia</vt:lpstr>
      <vt:lpstr>Univers Condensed Light</vt:lpstr>
      <vt:lpstr>Walbaum Display Light</vt:lpstr>
      <vt:lpstr>AngleLinesVTI</vt:lpstr>
      <vt:lpstr>Oddział Przedszkolny w Szkole Podstawowej nr 26 im. Mirosława Biernackiego z oddziałami akrobatycznymi i siatkarskimi</vt:lpstr>
      <vt:lpstr>Nasz oddział Przedszkolny</vt:lpstr>
      <vt:lpstr>Bierzemy udział  w warsztatach, pokazach i pogadankach</vt:lpstr>
      <vt:lpstr>Poznajemy nasz kraj i jego historię</vt:lpstr>
      <vt:lpstr>Dbamy o Nasze zdrowie i bezpieczeństwo</vt:lpstr>
      <vt:lpstr>Łączymy naukę z zabawą</vt:lpstr>
      <vt:lpstr>Jesteśmy badaczami, odkrywcami, podróżnikami i artystami…</vt:lpstr>
      <vt:lpstr>Korzystamy z wolskiego bonu edukacyjnego dla sześciolatków:</vt:lpstr>
      <vt:lpstr>Zapraszamy do naszego oddziału przedszkolnego!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Oddział Przedszkolny w Szkole Podstawowej nr 26 im. Mirosława Biernackiego z oddziałami akrobatycznymi i siatkarskimi</dc:title>
  <dc:creator>Guzewicz Anna ag62398</dc:creator>
  <cp:lastModifiedBy>Guzewicz Anna ag62398</cp:lastModifiedBy>
  <cp:revision>13</cp:revision>
  <dcterms:created xsi:type="dcterms:W3CDTF">2021-12-16T19:45:52Z</dcterms:created>
  <dcterms:modified xsi:type="dcterms:W3CDTF">2022-01-12T18:47:05Z</dcterms:modified>
</cp:coreProperties>
</file>