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D02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E32B-560C-46AF-9F67-DC36D29E3997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FB565-673D-4992-B7B6-0F03482BEE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57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7A815-AD4C-4F27-9A87-532BD83B053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57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436C8E-A98C-441D-9B5A-EF577DD200E2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482E74-86E9-4E7E-8FC4-F06B1469C4D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6874610" cy="574166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Jak się uczyć, żeby zapamiętać ?</a:t>
            </a:r>
            <a:br>
              <a:rPr lang="pl-PL" sz="6600" dirty="0" smtClean="0"/>
            </a:br>
            <a:r>
              <a:rPr lang="pl-PL" sz="6600" dirty="0" smtClean="0"/>
              <a:t/>
            </a:r>
            <a:br>
              <a:rPr lang="pl-PL" sz="6600" dirty="0" smtClean="0"/>
            </a:b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0448685">
            <a:off x="4225575" y="4447340"/>
            <a:ext cx="4093269" cy="774746"/>
          </a:xfrm>
        </p:spPr>
        <p:txBody>
          <a:bodyPr>
            <a:normAutofit/>
          </a:bodyPr>
          <a:lstStyle/>
          <a:p>
            <a:r>
              <a:rPr lang="pl-PL" dirty="0" smtClean="0"/>
              <a:t>Opracowanie: </a:t>
            </a:r>
            <a:r>
              <a:rPr lang="pl-PL" dirty="0" err="1" smtClean="0"/>
              <a:t>maria</a:t>
            </a:r>
            <a:r>
              <a:rPr lang="pl-PL" dirty="0" smtClean="0"/>
              <a:t> </a:t>
            </a:r>
            <a:r>
              <a:rPr lang="pl-PL" dirty="0" err="1" smtClean="0"/>
              <a:t>bartold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13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4773" y="548680"/>
            <a:ext cx="813963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8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424936" cy="14070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none" dirty="0" smtClean="0">
                <a:solidFill>
                  <a:prstClr val="black"/>
                </a:solidFill>
                <a:latin typeface="Corbel"/>
              </a:rPr>
              <a:t>A co </a:t>
            </a:r>
            <a:r>
              <a:rPr lang="pl-PL" sz="3600" b="1" cap="none" dirty="0">
                <a:solidFill>
                  <a:prstClr val="black"/>
                </a:solidFill>
                <a:latin typeface="Corbel"/>
              </a:rPr>
              <a:t>się dzieje w naszej głowie, gdy słyszymy słowa nie posiadające jednej definicji 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80920" cy="417646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36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np. : </a:t>
            </a:r>
            <a:r>
              <a:rPr lang="pl-PL" sz="360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moda, wojna, kosmos </a:t>
            </a:r>
            <a:r>
              <a:rPr lang="pl-PL" sz="36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…..</a:t>
            </a:r>
          </a:p>
          <a:p>
            <a:pPr marL="0" lvl="0" indent="0">
              <a:spcBef>
                <a:spcPts val="1200"/>
              </a:spcBef>
              <a:buClr>
                <a:srgbClr val="5F5F5F"/>
              </a:buClr>
            </a:pPr>
            <a:endParaRPr lang="pl-PL" sz="1800" b="0" spc="30" dirty="0">
              <a:solidFill>
                <a:prstClr val="black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0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…każdemu z nas mózg podsuwa </a:t>
            </a:r>
            <a:r>
              <a:rPr lang="pl-PL" sz="5400" b="1" spc="30" dirty="0" smtClean="0">
                <a:solidFill>
                  <a:srgbClr val="FF0000"/>
                </a:solidFill>
                <a:latin typeface="Corbel"/>
                <a:cs typeface="Tahoma" pitchFamily="34" charset="0"/>
              </a:rPr>
              <a:t>OBRAZY</a:t>
            </a:r>
            <a:r>
              <a:rPr lang="pl-PL" sz="5400" b="1" spc="30" dirty="0">
                <a:solidFill>
                  <a:srgbClr val="002060"/>
                </a:solidFill>
                <a:latin typeface="Corbel"/>
                <a:cs typeface="Tahoma" pitchFamily="34" charset="0"/>
              </a:rPr>
              <a:t> </a:t>
            </a:r>
            <a:r>
              <a:rPr lang="pl-PL" sz="540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- </a:t>
            </a:r>
            <a:r>
              <a:rPr lang="pl-PL" sz="4000" spc="30" dirty="0" smtClean="0">
                <a:solidFill>
                  <a:srgbClr val="00B050"/>
                </a:solidFill>
                <a:latin typeface="Corbel"/>
                <a:cs typeface="Tahoma" pitchFamily="34" charset="0"/>
              </a:rPr>
              <a:t> </a:t>
            </a:r>
            <a:endParaRPr lang="pl-PL" sz="4000" spc="30" dirty="0">
              <a:solidFill>
                <a:srgbClr val="00B050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00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które na zasadzie </a:t>
            </a:r>
            <a:r>
              <a:rPr lang="pl-PL" sz="400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skojarzeń, </a:t>
            </a:r>
            <a:r>
              <a:rPr lang="pl-PL" sz="400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definiują dane słowo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1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141528" cy="6048672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pPr marL="0" indent="0" algn="ctr">
              <a:buNone/>
            </a:pPr>
            <a:r>
              <a:rPr lang="pl-PL" sz="10400" dirty="0" smtClean="0">
                <a:solidFill>
                  <a:srgbClr val="002060"/>
                </a:solidFill>
              </a:rPr>
              <a:t>REKLAMA</a:t>
            </a:r>
          </a:p>
          <a:p>
            <a:pPr marL="0" indent="0" algn="ctr">
              <a:buNone/>
            </a:pPr>
            <a:r>
              <a:rPr lang="pl-PL" sz="4000" dirty="0" smtClean="0">
                <a:solidFill>
                  <a:srgbClr val="002060"/>
                </a:solidFill>
              </a:rPr>
              <a:t>TO PRZYKŁAD </a:t>
            </a:r>
          </a:p>
          <a:p>
            <a:pPr algn="ctr"/>
            <a:endParaRPr lang="pl-PL" sz="4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3900" dirty="0" smtClean="0"/>
              <a:t>WYKORZYSTANIA UPODOBAŃ NASZEGO MÓZGU, W CELU WPŁYNIĘCIA NA NAS TAK, ABYŚMY ZAPAMIĘTALI DANY PRODUKT </a:t>
            </a:r>
            <a:r>
              <a:rPr lang="pl-PL" sz="3900" dirty="0" smtClean="0">
                <a:sym typeface="Wingdings" pitchFamily="2" charset="2"/>
              </a:rPr>
              <a:t>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0143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pl-PL" u="sng" dirty="0" smtClean="0">
                <a:solidFill>
                  <a:srgbClr val="FF0000"/>
                </a:solidFill>
              </a:rPr>
              <a:t>Ważna  informacja dla każdego z nas </a:t>
            </a:r>
            <a:r>
              <a:rPr lang="pl-PL" u="sng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u="sng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100628"/>
            <a:ext cx="7848872" cy="52807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200" b="0" spc="30" dirty="0" smtClean="0">
                <a:solidFill>
                  <a:srgbClr val="00B050"/>
                </a:solidFill>
                <a:latin typeface="Corbel"/>
                <a:cs typeface="Tahoma" pitchFamily="34" charset="0"/>
              </a:rPr>
              <a:t>WSZYSTKO </a:t>
            </a:r>
            <a:r>
              <a:rPr lang="pl-PL" sz="4200" b="0" spc="30" dirty="0">
                <a:solidFill>
                  <a:srgbClr val="00B050"/>
                </a:solidFill>
                <a:latin typeface="Corbel"/>
                <a:cs typeface="Tahoma" pitchFamily="34" charset="0"/>
              </a:rPr>
              <a:t>TO, CO POTRAFIMY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200" b="0" spc="30" dirty="0">
                <a:solidFill>
                  <a:srgbClr val="00B050"/>
                </a:solidFill>
                <a:latin typeface="Corbel"/>
                <a:cs typeface="Tahoma" pitchFamily="34" charset="0"/>
              </a:rPr>
              <a:t> </a:t>
            </a:r>
            <a:r>
              <a:rPr lang="pl-PL" sz="5600" spc="30" dirty="0">
                <a:solidFill>
                  <a:srgbClr val="00B050"/>
                </a:solidFill>
                <a:latin typeface="Corbel"/>
                <a:cs typeface="Tahoma" pitchFamily="34" charset="0"/>
              </a:rPr>
              <a:t>SOBIE </a:t>
            </a:r>
            <a:r>
              <a:rPr lang="pl-PL" sz="5600" spc="30" dirty="0" smtClean="0">
                <a:solidFill>
                  <a:srgbClr val="00B050"/>
                </a:solidFill>
                <a:latin typeface="Corbel"/>
                <a:cs typeface="Tahoma" pitchFamily="34" charset="0"/>
              </a:rPr>
              <a:t>WYOBRAZIĆ,</a:t>
            </a:r>
            <a:r>
              <a:rPr lang="pl-PL" sz="5600" b="0" spc="30" dirty="0" smtClean="0">
                <a:solidFill>
                  <a:srgbClr val="00B050"/>
                </a:solidFill>
                <a:latin typeface="Corbel"/>
                <a:cs typeface="Tahoma" pitchFamily="34" charset="0"/>
              </a:rPr>
              <a:t> </a:t>
            </a:r>
            <a:r>
              <a:rPr lang="pl-PL" sz="5600" spc="30" dirty="0">
                <a:solidFill>
                  <a:srgbClr val="00B050"/>
                </a:solidFill>
                <a:latin typeface="Corbel"/>
                <a:cs typeface="Tahoma" pitchFamily="34" charset="0"/>
              </a:rPr>
              <a:t>ZOBACZYĆ 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5600" b="1" spc="30" dirty="0">
                <a:solidFill>
                  <a:srgbClr val="C00000"/>
                </a:solidFill>
                <a:latin typeface="Corbel"/>
                <a:cs typeface="Tahoma" pitchFamily="34" charset="0"/>
              </a:rPr>
              <a:t>W FORMIE OBRAZU 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200" b="1" spc="30" dirty="0">
                <a:solidFill>
                  <a:srgbClr val="0070C0"/>
                </a:solidFill>
                <a:latin typeface="Gill Sans Ultra Bold Condensed" pitchFamily="34" charset="0"/>
                <a:cs typeface="Tahoma" pitchFamily="34" charset="0"/>
              </a:rPr>
              <a:t>ZAPAMIĘTUJEMY DUŻO ŁATWIEJ 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200" b="1" spc="30" dirty="0">
                <a:solidFill>
                  <a:srgbClr val="0070C0"/>
                </a:solidFill>
                <a:latin typeface="Gill Sans Ultra Bold Condensed" pitchFamily="34" charset="0"/>
                <a:cs typeface="Tahoma" pitchFamily="34" charset="0"/>
              </a:rPr>
              <a:t>I SZYBCIEJ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5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none" dirty="0">
                <a:solidFill>
                  <a:prstClr val="black"/>
                </a:solidFill>
                <a:latin typeface="Corbel"/>
              </a:rPr>
              <a:t>Dlaczego mamy </a:t>
            </a:r>
            <a:r>
              <a:rPr lang="pl-PL" sz="3600" b="1" cap="none" dirty="0" smtClean="0">
                <a:solidFill>
                  <a:prstClr val="black"/>
                </a:solidFill>
                <a:latin typeface="Corbel"/>
              </a:rPr>
              <a:t>trudności  </a:t>
            </a:r>
            <a:r>
              <a:rPr lang="pl-PL" sz="3600" b="1" cap="none" dirty="0">
                <a:solidFill>
                  <a:prstClr val="black"/>
                </a:solidFill>
                <a:latin typeface="Corbel"/>
              </a:rPr>
              <a:t>z zapamiętywaniem wzorów, dat, symboli … 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808972" cy="4680520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36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….. dlatego, że nasz mózg </a:t>
            </a:r>
          </a:p>
          <a:p>
            <a:pPr marL="0" lvl="0" indent="0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3600" spc="30" dirty="0">
                <a:solidFill>
                  <a:srgbClr val="002060"/>
                </a:solidFill>
                <a:latin typeface="Corbel"/>
                <a:cs typeface="Tahoma" pitchFamily="34" charset="0"/>
              </a:rPr>
              <a:t>nie ma w zasobach  </a:t>
            </a:r>
            <a:r>
              <a:rPr lang="pl-PL" sz="36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pamięci tych </a:t>
            </a:r>
            <a:endParaRPr lang="pl-PL" sz="3600" b="0" spc="30" dirty="0" smtClean="0">
              <a:solidFill>
                <a:prstClr val="black"/>
              </a:solidFill>
              <a:latin typeface="Corbel"/>
              <a:cs typeface="Tahoma" pitchFamily="34" charset="0"/>
            </a:endParaRPr>
          </a:p>
          <a:p>
            <a:pPr marL="0" lvl="0" indent="0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3600" b="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informacji </a:t>
            </a:r>
            <a:r>
              <a:rPr lang="pl-PL" sz="36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w formie </a:t>
            </a:r>
          </a:p>
          <a:p>
            <a:pPr marL="0" lvl="0" indent="0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7200" b="1" spc="30" dirty="0">
                <a:solidFill>
                  <a:srgbClr val="C00000"/>
                </a:solidFill>
                <a:latin typeface="Corbel"/>
                <a:cs typeface="Tahoma" pitchFamily="34" charset="0"/>
              </a:rPr>
              <a:t>obrazu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7130"/>
            <a:ext cx="3168352" cy="366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2960" y="260648"/>
            <a:ext cx="7520940" cy="63367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4000" b="1" dirty="0" smtClean="0">
                <a:solidFill>
                  <a:srgbClr val="C00000"/>
                </a:solidFill>
                <a:latin typeface="Arial Black" pitchFamily="34" charset="0"/>
                <a:ea typeface="Yu Gothic UI Semibold" pitchFamily="34" charset="-128"/>
              </a:rPr>
              <a:t>CO ROBIĆ</a:t>
            </a:r>
            <a:r>
              <a:rPr lang="pl-PL" sz="4000" b="1" dirty="0">
                <a:solidFill>
                  <a:srgbClr val="C00000"/>
                </a:solidFill>
                <a:latin typeface="Arial Black" pitchFamily="34" charset="0"/>
                <a:ea typeface="Yu Gothic UI Semibold" pitchFamily="34" charset="-128"/>
              </a:rPr>
              <a:t> </a:t>
            </a:r>
            <a:r>
              <a:rPr lang="pl-PL" sz="4000" b="1" dirty="0" smtClean="0">
                <a:solidFill>
                  <a:srgbClr val="C00000"/>
                </a:solidFill>
                <a:latin typeface="Arial Black" pitchFamily="34" charset="0"/>
                <a:ea typeface="Yu Gothic UI Semibold" pitchFamily="34" charset="-128"/>
              </a:rPr>
              <a:t>?</a:t>
            </a:r>
          </a:p>
          <a:p>
            <a:pPr marL="0" indent="0" algn="ctr">
              <a:buNone/>
            </a:pPr>
            <a:r>
              <a:rPr lang="pl-PL" sz="4000" b="1" dirty="0" smtClean="0">
                <a:solidFill>
                  <a:srgbClr val="C00000"/>
                </a:solidFill>
                <a:latin typeface="Arial Black" pitchFamily="34" charset="0"/>
                <a:ea typeface="Yu Gothic UI Semibold" pitchFamily="34" charset="-128"/>
              </a:rPr>
              <a:t> JAK SIĘ UCZYĆ ?  </a:t>
            </a:r>
          </a:p>
          <a:p>
            <a:pPr marL="0" indent="0" algn="ctr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 </a:t>
            </a:r>
            <a:r>
              <a:rPr lang="pl-PL" sz="40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4000" b="1" dirty="0" smtClean="0">
                <a:solidFill>
                  <a:srgbClr val="0066FF"/>
                </a:solidFill>
                <a:latin typeface="Segoe Script" pitchFamily="66" charset="0"/>
              </a:rPr>
              <a:t>ABY  ZAPAMIĘTAĆ:</a:t>
            </a:r>
          </a:p>
          <a:p>
            <a:pPr marL="0" indent="0" algn="ctr">
              <a:buNone/>
            </a:pPr>
            <a:r>
              <a:rPr lang="pl-PL" sz="4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4800" b="1" dirty="0" smtClean="0">
                <a:solidFill>
                  <a:srgbClr val="00B050"/>
                </a:solidFill>
                <a:latin typeface="Gill Sans Ultra Bold Condensed" pitchFamily="34" charset="0"/>
              </a:rPr>
              <a:t>WIĘCEJ</a:t>
            </a:r>
            <a:endParaRPr lang="pl-PL" sz="4600" b="1" dirty="0" smtClean="0">
              <a:solidFill>
                <a:srgbClr val="C00000"/>
              </a:solidFill>
              <a:latin typeface="Gill Sans Ultra Bold Condensed" pitchFamily="34" charset="0"/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rgbClr val="0070C0"/>
                </a:solidFill>
                <a:latin typeface="Broadway" pitchFamily="82" charset="0"/>
              </a:rPr>
              <a:t>SZYBCIEJ</a:t>
            </a:r>
            <a:endParaRPr lang="pl-PL" sz="4800" dirty="0" smtClean="0">
              <a:solidFill>
                <a:srgbClr val="C00000"/>
              </a:solidFill>
              <a:latin typeface="Broadway" pitchFamily="82" charset="0"/>
            </a:endParaRPr>
          </a:p>
          <a:p>
            <a:pPr marL="0" indent="0" algn="ctr">
              <a:buNone/>
            </a:pPr>
            <a:r>
              <a:rPr lang="pl-PL" sz="4800" b="1" dirty="0" smtClean="0">
                <a:solidFill>
                  <a:srgbClr val="FF0000"/>
                </a:solidFill>
                <a:latin typeface="Snap ITC" pitchFamily="82" charset="0"/>
              </a:rPr>
              <a:t>SKUTECZNIEJ</a:t>
            </a:r>
          </a:p>
          <a:p>
            <a:pPr marL="0" indent="0" algn="ctr">
              <a:buNone/>
            </a:pPr>
            <a:r>
              <a:rPr lang="pl-PL" sz="4800" b="1" dirty="0" smtClean="0">
                <a:solidFill>
                  <a:srgbClr val="D02AB8"/>
                </a:solidFill>
                <a:latin typeface="AR CHRISTY" pitchFamily="2" charset="0"/>
              </a:rPr>
              <a:t>NA DŁUŻEJ</a:t>
            </a:r>
          </a:p>
          <a:p>
            <a:pPr marL="0" indent="0" algn="ctr">
              <a:buNone/>
            </a:pPr>
            <a:r>
              <a:rPr lang="pl-PL" sz="13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98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424936" cy="975008"/>
          </a:xfrm>
        </p:spPr>
        <p:txBody>
          <a:bodyPr>
            <a:normAutofit fontScale="90000"/>
          </a:bodyPr>
          <a:lstStyle/>
          <a:p>
            <a:r>
              <a:rPr lang="pl-PL" sz="8000" b="1" cap="none" dirty="0" smtClean="0">
                <a:latin typeface="Corbel"/>
              </a:rPr>
              <a:t>1</a:t>
            </a:r>
            <a:r>
              <a:rPr lang="pl-PL" sz="3600" b="1" cap="none" dirty="0" smtClean="0">
                <a:latin typeface="Corbel"/>
              </a:rPr>
              <a:t>  zasada </a:t>
            </a:r>
            <a:r>
              <a:rPr lang="pl-PL" sz="3600" b="1" cap="none" dirty="0">
                <a:latin typeface="Corbel"/>
              </a:rPr>
              <a:t>skutecznego zapamiętywania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69917" y="1816365"/>
            <a:ext cx="8856984" cy="4780987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800" b="1" spc="30" dirty="0">
                <a:solidFill>
                  <a:srgbClr val="007033"/>
                </a:solidFill>
                <a:latin typeface="Corbel"/>
                <a:cs typeface="Tahoma" pitchFamily="34" charset="0"/>
              </a:rPr>
              <a:t>HUMOR   -   NIECODZIENNOŚĆ 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</a:pPr>
            <a:endParaRPr lang="pl-PL" sz="3000" b="0" spc="30" dirty="0" smtClean="0">
              <a:solidFill>
                <a:prstClr val="black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00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NASZ MÓZG</a:t>
            </a:r>
            <a:endParaRPr lang="pl-PL" sz="4000" spc="30" dirty="0">
              <a:solidFill>
                <a:prstClr val="black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400" spc="30" dirty="0" smtClean="0">
                <a:solidFill>
                  <a:srgbClr val="7030A0"/>
                </a:solidFill>
                <a:latin typeface="Corbel"/>
                <a:cs typeface="Tahoma" pitchFamily="34" charset="0"/>
              </a:rPr>
              <a:t>ZAPAMIĘTUJE </a:t>
            </a:r>
            <a:r>
              <a:rPr lang="pl-PL" sz="4400" spc="30" dirty="0">
                <a:solidFill>
                  <a:srgbClr val="7030A0"/>
                </a:solidFill>
                <a:latin typeface="Corbel"/>
                <a:cs typeface="Tahoma" pitchFamily="34" charset="0"/>
              </a:rPr>
              <a:t>TO</a:t>
            </a:r>
            <a:r>
              <a:rPr lang="pl-PL" sz="4000" spc="30" dirty="0">
                <a:solidFill>
                  <a:srgbClr val="002060"/>
                </a:solidFill>
                <a:latin typeface="Corbel"/>
                <a:cs typeface="Tahoma" pitchFamily="34" charset="0"/>
              </a:rPr>
              <a:t>, 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000" spc="30" dirty="0">
                <a:solidFill>
                  <a:srgbClr val="FF0000"/>
                </a:solidFill>
                <a:latin typeface="Corbel"/>
                <a:cs typeface="Tahoma" pitchFamily="34" charset="0"/>
              </a:rPr>
              <a:t>CO WYJĄTKOWE   i   ŚMIESZNE</a:t>
            </a:r>
            <a:r>
              <a:rPr lang="pl-PL" sz="4000" spc="30" dirty="0">
                <a:solidFill>
                  <a:srgbClr val="002060"/>
                </a:solidFill>
                <a:latin typeface="Corbel"/>
                <a:cs typeface="Tahoma" pitchFamily="34" charset="0"/>
              </a:rPr>
              <a:t>, 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000" spc="30" dirty="0">
                <a:solidFill>
                  <a:srgbClr val="002060"/>
                </a:solidFill>
                <a:latin typeface="Corbel"/>
                <a:cs typeface="Tahoma" pitchFamily="34" charset="0"/>
              </a:rPr>
              <a:t>TO, CZEGO DOŚWIADCZAMY PIERWSZY RAZ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82" y="2492897"/>
            <a:ext cx="10817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10" y="5668963"/>
            <a:ext cx="11223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" y="2492897"/>
            <a:ext cx="3030356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0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21" y="620688"/>
            <a:ext cx="7520940" cy="686976"/>
          </a:xfrm>
        </p:spPr>
        <p:txBody>
          <a:bodyPr>
            <a:normAutofit fontScale="90000"/>
          </a:bodyPr>
          <a:lstStyle/>
          <a:p>
            <a:r>
              <a:rPr lang="pl-PL" sz="6600" dirty="0" smtClean="0">
                <a:solidFill>
                  <a:srgbClr val="002060"/>
                </a:solidFill>
              </a:rPr>
              <a:t>2 </a:t>
            </a:r>
            <a:r>
              <a:rPr lang="pl-PL" dirty="0" smtClean="0">
                <a:solidFill>
                  <a:srgbClr val="002060"/>
                </a:solidFill>
              </a:rPr>
              <a:t> ZASADA SKUTECZNEGO ZAPAMIĘTYWANIA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2031" y="1340768"/>
            <a:ext cx="8280920" cy="324036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400" spc="30" dirty="0" smtClean="0">
                <a:solidFill>
                  <a:srgbClr val="00B050"/>
                </a:solidFill>
                <a:latin typeface="Corbel"/>
                <a:cs typeface="Tahoma" pitchFamily="34" charset="0"/>
              </a:rPr>
              <a:t>ZAPAMIĘTYWANIU </a:t>
            </a:r>
            <a:r>
              <a:rPr lang="pl-PL" sz="4400" spc="30" dirty="0">
                <a:solidFill>
                  <a:srgbClr val="00B050"/>
                </a:solidFill>
                <a:latin typeface="Corbel"/>
                <a:cs typeface="Tahoma" pitchFamily="34" charset="0"/>
              </a:rPr>
              <a:t>SPRZYJA  NASZA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8900" b="0" spc="30" dirty="0">
                <a:solidFill>
                  <a:srgbClr val="C00000"/>
                </a:solidFill>
                <a:latin typeface="Corbel"/>
                <a:cs typeface="Tahoma" pitchFamily="34" charset="0"/>
              </a:rPr>
              <a:t>WYOBRAŹNIA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47" y="4077072"/>
            <a:ext cx="33162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 smtClean="0"/>
              <a:t>3</a:t>
            </a:r>
            <a:r>
              <a:rPr lang="pl-PL" dirty="0" smtClean="0"/>
              <a:t>   zasada skutecznego zapamiętywania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732340" cy="36724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6000" dirty="0" smtClean="0">
                <a:solidFill>
                  <a:srgbClr val="004821"/>
                </a:solidFill>
                <a:latin typeface="Broadway" pitchFamily="82" charset="0"/>
              </a:rPr>
              <a:t>TECHNIKI PAMI</a:t>
            </a:r>
            <a:r>
              <a:rPr lang="pl-PL" sz="6600" b="1" dirty="0" smtClean="0">
                <a:solidFill>
                  <a:srgbClr val="004821"/>
                </a:solidFill>
                <a:latin typeface="Broadway" pitchFamily="82" charset="0"/>
              </a:rPr>
              <a:t>Ę</a:t>
            </a:r>
            <a:r>
              <a:rPr lang="pl-PL" sz="6000" dirty="0" smtClean="0">
                <a:solidFill>
                  <a:srgbClr val="004821"/>
                </a:solidFill>
                <a:latin typeface="Broadway" pitchFamily="82" charset="0"/>
              </a:rPr>
              <a:t>CIOWE</a:t>
            </a:r>
          </a:p>
          <a:p>
            <a:pPr marL="0" indent="0" algn="ctr">
              <a:buNone/>
            </a:pPr>
            <a:r>
              <a:rPr lang="pl-PL" sz="4400" dirty="0" smtClean="0"/>
              <a:t>INACZEJ NAZYWANE </a:t>
            </a:r>
          </a:p>
          <a:p>
            <a:pPr marL="0" indent="0" algn="ctr">
              <a:buNone/>
            </a:pPr>
            <a:r>
              <a:rPr lang="pl-PL" sz="8000" dirty="0" smtClean="0">
                <a:solidFill>
                  <a:srgbClr val="C00000"/>
                </a:solidFill>
                <a:latin typeface="AR CENA" pitchFamily="2" charset="0"/>
              </a:rPr>
              <a:t>MNEMOTECHNIKAMI</a:t>
            </a:r>
            <a:endParaRPr lang="pl-PL" sz="8000" dirty="0">
              <a:solidFill>
                <a:srgbClr val="C00000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80920" cy="60486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4000" u="sng" dirty="0" smtClean="0">
                <a:solidFill>
                  <a:srgbClr val="002060"/>
                </a:solidFill>
              </a:rPr>
              <a:t>PRZYKŁADOWE   MNEMOTECHNIKI</a:t>
            </a:r>
          </a:p>
          <a:p>
            <a:pPr marL="0" indent="0">
              <a:buNone/>
            </a:pPr>
            <a:r>
              <a:rPr lang="pl-PL" sz="4400" dirty="0" smtClean="0">
                <a:solidFill>
                  <a:srgbClr val="C00000"/>
                </a:solidFill>
                <a:latin typeface="AR CHRISTY" pitchFamily="2" charset="0"/>
              </a:rPr>
              <a:t>					RZYMSKI POKÓJ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sz="4400" dirty="0" smtClean="0">
                <a:latin typeface="Castellar" pitchFamily="18" charset="0"/>
              </a:rPr>
              <a:t>METODA                  ŁAŃCUCHOWA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5200" dirty="0">
                <a:latin typeface="Viner Hand ITC" pitchFamily="66" charset="0"/>
                <a:cs typeface="MV Boli" pitchFamily="2" charset="0"/>
              </a:rPr>
              <a:t> </a:t>
            </a:r>
            <a:r>
              <a:rPr lang="pl-PL" sz="5200" dirty="0" smtClean="0">
                <a:latin typeface="Viner Hand ITC" pitchFamily="66" charset="0"/>
                <a:cs typeface="MV Boli" pitchFamily="2" charset="0"/>
              </a:rPr>
              <a:t>                      MAPY MY</a:t>
            </a:r>
            <a:r>
              <a:rPr lang="pl-PL" sz="5200" i="1" dirty="0" smtClean="0">
                <a:latin typeface="Viner Hand ITC" pitchFamily="66" charset="0"/>
                <a:cs typeface="MV Boli" pitchFamily="2" charset="0"/>
              </a:rPr>
              <a:t>Ś</a:t>
            </a:r>
            <a:r>
              <a:rPr lang="pl-PL" sz="5200" dirty="0" smtClean="0">
                <a:latin typeface="Viner Hand ITC" pitchFamily="66" charset="0"/>
                <a:cs typeface="MV Boli" pitchFamily="2" charset="0"/>
              </a:rPr>
              <a:t>LI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6500" i="1" dirty="0" smtClean="0"/>
              <a:t>AKRONIMY</a:t>
            </a:r>
            <a:endParaRPr lang="pl-PL" sz="3500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21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NIEZBĘDNYM ELEMENTEM DO TEGO, ABY SIĘ UCZYĆ (…)  JEST     </a:t>
            </a:r>
            <a:r>
              <a:rPr lang="pl-PL" sz="4800" dirty="0" smtClean="0"/>
              <a:t>PAMIĘĆ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-36512" y="2006315"/>
            <a:ext cx="8784976" cy="46805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3200" dirty="0">
                <a:solidFill>
                  <a:srgbClr val="C00000"/>
                </a:solidFill>
              </a:rPr>
              <a:t>Skąd wiadomo, że nasza </a:t>
            </a:r>
            <a:r>
              <a:rPr lang="pl-PL" sz="3200" dirty="0" smtClean="0">
                <a:solidFill>
                  <a:srgbClr val="C00000"/>
                </a:solidFill>
              </a:rPr>
              <a:t>pamięć działa   </a:t>
            </a:r>
            <a:r>
              <a:rPr lang="pl-PL" sz="3600" dirty="0" smtClean="0">
                <a:solidFill>
                  <a:srgbClr val="C00000"/>
                </a:solidFill>
              </a:rPr>
              <a:t>?</a:t>
            </a:r>
            <a:endParaRPr lang="pl-PL" sz="3600" dirty="0">
              <a:solidFill>
                <a:srgbClr val="C00000"/>
              </a:solidFill>
            </a:endParaRPr>
          </a:p>
          <a:p>
            <a:endParaRPr lang="pl-P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511425"/>
            <a:ext cx="21463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11560" y="434657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Każda nasza wypowiedź, wszystko to, co mówimy jest zasługą naszej niczym nieograniczonej pamięci !!!!!!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3033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1550" y="401764"/>
            <a:ext cx="7520940" cy="1191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cap="none" dirty="0">
                <a:solidFill>
                  <a:prstClr val="black"/>
                </a:solidFill>
                <a:latin typeface="Corbel"/>
              </a:rPr>
              <a:t>Metoda </a:t>
            </a:r>
            <a:r>
              <a:rPr lang="pl-PL" sz="5400" b="1" cap="none" dirty="0" smtClean="0">
                <a:solidFill>
                  <a:prstClr val="black"/>
                </a:solidFill>
                <a:latin typeface="Corbel"/>
              </a:rPr>
              <a:t>Łańcuchowa</a:t>
            </a:r>
            <a:br>
              <a:rPr lang="pl-PL" sz="5400" b="1" cap="none" dirty="0" smtClean="0">
                <a:solidFill>
                  <a:prstClr val="black"/>
                </a:solidFill>
                <a:latin typeface="Corbel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348880"/>
            <a:ext cx="8640960" cy="41044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300" b="0" kern="0" dirty="0">
                <a:solidFill>
                  <a:prstClr val="black"/>
                </a:solidFill>
                <a:latin typeface="Corbel"/>
                <a:cs typeface="Tahoma" pitchFamily="34" charset="0"/>
              </a:rPr>
              <a:t>Techniki tej używa się do zapamiętywania na ogół krótkiego szeregu różnych informacji, kojarząc każdy element tego szeregu  </a:t>
            </a:r>
            <a:r>
              <a:rPr lang="pl-PL" sz="3300" b="0" kern="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 </a:t>
            </a:r>
            <a:r>
              <a:rPr lang="pl-PL" sz="3300" b="0" kern="0" dirty="0">
                <a:solidFill>
                  <a:prstClr val="black"/>
                </a:solidFill>
                <a:latin typeface="Corbel"/>
                <a:cs typeface="Tahoma" pitchFamily="34" charset="0"/>
              </a:rPr>
              <a:t>z następnym, lub łącząc wszystkie </a:t>
            </a:r>
            <a:r>
              <a:rPr lang="pl-PL" sz="3300" b="0" kern="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elementy </a:t>
            </a:r>
            <a:r>
              <a:rPr lang="pl-PL" sz="3300" b="0" kern="0" dirty="0">
                <a:solidFill>
                  <a:prstClr val="black"/>
                </a:solidFill>
                <a:latin typeface="Corbel"/>
                <a:cs typeface="Tahoma" pitchFamily="34" charset="0"/>
              </a:rPr>
              <a:t>w jakąś barwną historyjką. </a:t>
            </a:r>
            <a:r>
              <a:rPr lang="pl-PL" sz="33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Pojęcia utrwalają się w pamięci dzięki przejaskrawionym, zabawnym, zaskakującym, nielogicznym skojarzeniom. </a:t>
            </a:r>
            <a:endParaRPr lang="pl-PL" sz="3300" b="0" spc="30" dirty="0" smtClean="0">
              <a:solidFill>
                <a:prstClr val="black"/>
              </a:solidFill>
              <a:latin typeface="Corbel"/>
              <a:cs typeface="Tahoma" pitchFamily="34" charset="0"/>
            </a:endParaRPr>
          </a:p>
          <a:p>
            <a:pPr marL="0" indent="0" algn="ctr">
              <a:buNone/>
            </a:pPr>
            <a:r>
              <a:rPr lang="pl-PL" sz="3600" spc="30" dirty="0" smtClean="0">
                <a:solidFill>
                  <a:srgbClr val="C00000"/>
                </a:solidFill>
                <a:latin typeface="Corbel"/>
                <a:cs typeface="Tahoma" pitchFamily="34" charset="0"/>
              </a:rPr>
              <a:t>Im </a:t>
            </a:r>
            <a:r>
              <a:rPr lang="pl-PL" sz="3600" spc="30" dirty="0">
                <a:solidFill>
                  <a:srgbClr val="C00000"/>
                </a:solidFill>
                <a:latin typeface="Corbel"/>
                <a:cs typeface="Tahoma" pitchFamily="34" charset="0"/>
              </a:rPr>
              <a:t>bardziej dziwaczne skojarzenia, tym łatwiej je zapamiętać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69674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ZADANIE:  SPRAWDŹ  SWOJE MOŻLIWOŚCI</a:t>
            </a:r>
            <a:br>
              <a:rPr lang="pl-PL" dirty="0" smtClean="0"/>
            </a:br>
            <a:r>
              <a:rPr lang="pl-PL" dirty="0" smtClean="0"/>
              <a:t>ZAPAMIĘTAJ LISTĘ ZAKUPÓW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2276872"/>
            <a:ext cx="7520940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0" dirty="0" smtClean="0"/>
              <a:t>przeczytaj </a:t>
            </a:r>
            <a:r>
              <a:rPr lang="pl-PL" sz="2400" b="0" dirty="0"/>
              <a:t>, postaraj się zapamiętać i zapisz produkty na </a:t>
            </a:r>
            <a:r>
              <a:rPr lang="pl-PL" sz="2400" b="0" dirty="0" smtClean="0"/>
              <a:t>kartce ( Z PAMIĘCI)</a:t>
            </a:r>
            <a:endParaRPr lang="pl-PL" sz="2400" b="0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sz="2400" b="0" i="1" dirty="0"/>
              <a:t>Makaron, margaryna, mintaj, ręczniki papierowe, gruszki, cebula,  majeranek , jogurt i płyn do </a:t>
            </a:r>
            <a:r>
              <a:rPr lang="pl-PL" sz="2400" b="0" i="1" dirty="0" smtClean="0"/>
              <a:t>płukania</a:t>
            </a:r>
            <a:endParaRPr lang="pl-PL" dirty="0" smtClean="0"/>
          </a:p>
          <a:p>
            <a:pPr marL="0" indent="0" algn="ctr">
              <a:buNone/>
            </a:pPr>
            <a:r>
              <a:rPr lang="pl-PL" sz="5400" dirty="0" smtClean="0"/>
              <a:t>Powodzenia </a:t>
            </a:r>
            <a:r>
              <a:rPr lang="pl-PL" sz="5400" dirty="0" smtClean="0">
                <a:sym typeface="Wingdings" pitchFamily="2" charset="2"/>
              </a:rPr>
              <a:t></a:t>
            </a:r>
          </a:p>
          <a:p>
            <a:pPr algn="ctr"/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ILE WYRAZÓW ZAPAMIĘTAŁEŚ ????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32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Co zrobić, aby zapamiętać długą listę, logicznie  niepołączonych  ze sobą wyrazów ???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2960" y="1556792"/>
            <a:ext cx="7520940" cy="446449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 algn="ctr">
              <a:buNone/>
            </a:pPr>
            <a:r>
              <a:rPr lang="pl-PL" sz="3600" dirty="0" smtClean="0"/>
              <a:t>rozwiązaniem jest</a:t>
            </a: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FF0000"/>
                </a:solidFill>
                <a:latin typeface="Ravie" pitchFamily="82" charset="0"/>
              </a:rPr>
              <a:t>METODA ŁA</a:t>
            </a:r>
            <a:r>
              <a:rPr lang="pl-PL" sz="4000" i="1" dirty="0" smtClean="0">
                <a:solidFill>
                  <a:srgbClr val="FF0000"/>
                </a:solidFill>
                <a:latin typeface="Franklin Gothic Heavy" pitchFamily="34" charset="0"/>
              </a:rPr>
              <a:t>Ń</a:t>
            </a:r>
            <a:r>
              <a:rPr lang="pl-PL" sz="3600" dirty="0" smtClean="0">
                <a:solidFill>
                  <a:srgbClr val="FF0000"/>
                </a:solidFill>
                <a:latin typeface="Ravie" pitchFamily="82" charset="0"/>
              </a:rPr>
              <a:t>CUCHOWA</a:t>
            </a:r>
          </a:p>
          <a:p>
            <a:pPr algn="ctr"/>
            <a:endParaRPr lang="pl-PL" sz="3600" dirty="0"/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002611"/>
                </a:solidFill>
              </a:rPr>
              <a:t>ZAPAMIĘTYWANIE KOLEJNYCH WYRAZÓW ZA POMOCĄ SKOJARZEŃ</a:t>
            </a:r>
            <a:endParaRPr lang="pl-PL" sz="3600" dirty="0">
              <a:solidFill>
                <a:srgbClr val="002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2960" y="764704"/>
            <a:ext cx="7520940" cy="3915773"/>
          </a:xfrm>
        </p:spPr>
        <p:txBody>
          <a:bodyPr/>
          <a:lstStyle/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400" spc="30" dirty="0" smtClean="0">
                <a:solidFill>
                  <a:srgbClr val="00B050"/>
                </a:solidFill>
                <a:latin typeface="Corbel"/>
                <a:cs typeface="Tahoma" pitchFamily="34" charset="0"/>
              </a:rPr>
              <a:t>Wprawiaj w ruch obrazy, które sobie   wyobraziłeś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400" spc="30" dirty="0" smtClean="0">
                <a:solidFill>
                  <a:srgbClr val="00B050"/>
                </a:solidFill>
                <a:latin typeface="Corbel"/>
                <a:cs typeface="Tahoma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719172" cy="27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8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3987781"/>
          </a:xfrm>
        </p:spPr>
        <p:txBody>
          <a:bodyPr>
            <a:normAutofit fontScale="47500" lnSpcReduction="20000"/>
          </a:bodyPr>
          <a:lstStyle/>
          <a:p>
            <a:pPr marL="0" lvl="0" indent="0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4200" spc="30" dirty="0">
                <a:solidFill>
                  <a:srgbClr val="002060"/>
                </a:solidFill>
                <a:latin typeface="Corbel"/>
                <a:cs typeface="Tahoma" pitchFamily="34" charset="0"/>
              </a:rPr>
              <a:t>p</a:t>
            </a:r>
            <a:r>
              <a:rPr lang="pl-PL" sz="64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o</a:t>
            </a:r>
            <a:r>
              <a:rPr lang="pl-PL" sz="70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w</a:t>
            </a:r>
            <a:r>
              <a:rPr lang="pl-PL" sz="93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i</a:t>
            </a:r>
            <a:r>
              <a:rPr lang="pl-PL" sz="103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ę</a:t>
            </a:r>
            <a:r>
              <a:rPr lang="pl-PL" sz="148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k</a:t>
            </a:r>
            <a:r>
              <a:rPr lang="pl-PL" sz="239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s</a:t>
            </a:r>
            <a:r>
              <a:rPr lang="pl-PL" sz="344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z</a:t>
            </a:r>
            <a:r>
              <a:rPr lang="pl-PL" sz="415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a</a:t>
            </a:r>
            <a:r>
              <a:rPr lang="pl-PL" sz="411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j</a:t>
            </a:r>
            <a:r>
              <a:rPr lang="pl-PL" sz="32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                  </a:t>
            </a:r>
            <a:r>
              <a:rPr lang="pl-PL" sz="493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j</a:t>
            </a:r>
            <a:r>
              <a:rPr lang="pl-PL" sz="59500" b="0" spc="30" dirty="0" smtClean="0">
                <a:solidFill>
                  <a:srgbClr val="002060"/>
                </a:solidFill>
                <a:latin typeface="Corbel"/>
                <a:cs typeface="Tahoma" pitchFamily="34" charset="0"/>
              </a:rPr>
              <a:t>e</a:t>
            </a:r>
            <a:endParaRPr lang="pl-PL" sz="59500" b="0" spc="30" dirty="0">
              <a:solidFill>
                <a:srgbClr val="002060"/>
              </a:solidFill>
              <a:latin typeface="Corbel"/>
              <a:cs typeface="Tahoma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9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KORZYSTAJ ZE SKOJARZEŃ ODWOŁUJĄCYCH SIĘ DO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2132856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7200" dirty="0" smtClean="0"/>
              <a:t>SMAKU </a:t>
            </a:r>
            <a:endParaRPr lang="pl-PL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62" y="1628800"/>
            <a:ext cx="3817218" cy="339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8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l-PL" sz="6000" dirty="0" smtClean="0"/>
          </a:p>
          <a:p>
            <a:pPr marL="0" indent="0">
              <a:buNone/>
            </a:pPr>
            <a:r>
              <a:rPr lang="pl-PL" sz="6000" dirty="0" smtClean="0"/>
              <a:t>DOTYKU    </a:t>
            </a:r>
            <a:endParaRPr lang="pl-PL" sz="6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20825" r="13989" b="9674"/>
          <a:stretch/>
        </p:blipFill>
        <p:spPr bwMode="auto">
          <a:xfrm>
            <a:off x="4283968" y="1052736"/>
            <a:ext cx="42711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100628"/>
            <a:ext cx="7876356" cy="4200580"/>
          </a:xfrm>
        </p:spPr>
        <p:txBody>
          <a:bodyPr>
            <a:normAutofit/>
          </a:bodyPr>
          <a:lstStyle/>
          <a:p>
            <a:endParaRPr lang="pl-PL" sz="8000" dirty="0" smtClean="0"/>
          </a:p>
          <a:p>
            <a:pPr marL="0" indent="0">
              <a:buNone/>
            </a:pPr>
            <a:r>
              <a:rPr lang="pl-PL" sz="6600" dirty="0" smtClean="0"/>
              <a:t>ZAPACHU</a:t>
            </a:r>
            <a:r>
              <a:rPr lang="pl-PL" sz="8000" dirty="0" smtClean="0"/>
              <a:t> </a:t>
            </a:r>
            <a:endParaRPr lang="pl-PL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7749"/>
            <a:ext cx="408550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9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2960" y="620688"/>
            <a:ext cx="752094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 smtClean="0"/>
              <a:t>AKCJĘ ZAWSZE UMIESZCZAJ             W ZNAJOMYM MIEJSCU 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7753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SPRWDŹ SWOJE MOŻLIWOŚCI </a:t>
            </a:r>
            <a:r>
              <a:rPr lang="pl-PL" dirty="0" smtClean="0">
                <a:sym typeface="Wingdings" pitchFamily="2" charset="2"/>
              </a:rPr>
              <a:t>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/>
              <a:t>ĆWICZENIE </a:t>
            </a:r>
            <a:r>
              <a:rPr lang="pl-PL" dirty="0"/>
              <a:t>3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80920" cy="5184576"/>
          </a:xfrm>
        </p:spPr>
        <p:txBody>
          <a:bodyPr>
            <a:normAutofit/>
          </a:bodyPr>
          <a:lstStyle/>
          <a:p>
            <a:pPr algn="ctr"/>
            <a:endParaRPr lang="pl-PL" sz="800" dirty="0"/>
          </a:p>
          <a:p>
            <a:pPr marL="0" indent="0" algn="ctr">
              <a:buNone/>
            </a:pPr>
            <a:r>
              <a:rPr lang="pl-PL" sz="3600" dirty="0">
                <a:solidFill>
                  <a:srgbClr val="00B050"/>
                </a:solidFill>
              </a:rPr>
              <a:t>PRZECZYTAJ  </a:t>
            </a:r>
            <a:r>
              <a:rPr lang="pl-PL" sz="3600" dirty="0" smtClean="0">
                <a:solidFill>
                  <a:srgbClr val="00B050"/>
                </a:solidFill>
              </a:rPr>
              <a:t>kolejną LISTĘ   ZAKUPÓW :</a:t>
            </a:r>
          </a:p>
          <a:p>
            <a:pPr algn="ctr"/>
            <a:endParaRPr lang="pl-PL" sz="36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sz="3200" b="0" i="1" dirty="0"/>
              <a:t>Bułka, mleko, pieczarki, mydło, kiełbasa, lody, cukier, cytryna i papier toaletowy</a:t>
            </a:r>
          </a:p>
          <a:p>
            <a:pPr marL="0" indent="0" algn="ctr">
              <a:buNone/>
            </a:pPr>
            <a:r>
              <a:rPr lang="pl-PL" sz="3200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2800" dirty="0" smtClean="0"/>
              <a:t>A NASTĘPNIE UWAŻNIE WYSŁUCHAJ  HISTORYJKĘ, </a:t>
            </a:r>
            <a:endParaRPr lang="pl-PL" sz="2800" dirty="0"/>
          </a:p>
          <a:p>
            <a:pPr algn="ctr"/>
            <a:endParaRPr lang="pl-PL" sz="2800" dirty="0" smtClean="0"/>
          </a:p>
          <a:p>
            <a:pPr algn="ctr"/>
            <a:endParaRPr lang="pl-PL" sz="2800" dirty="0"/>
          </a:p>
          <a:p>
            <a:pPr algn="ct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281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848872" cy="5832648"/>
          </a:xfrm>
        </p:spPr>
        <p:txBody>
          <a:bodyPr>
            <a:normAutofit/>
          </a:bodyPr>
          <a:lstStyle/>
          <a:p>
            <a:pPr algn="ctr"/>
            <a:endParaRPr lang="pl-PL" sz="32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pl-PL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MOŻLIWOŚCI NASZEGO MÓZGU </a:t>
            </a:r>
          </a:p>
          <a:p>
            <a:pPr marL="0" indent="0" algn="ctr">
              <a:buNone/>
            </a:pPr>
            <a:r>
              <a:rPr lang="pl-PL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SĄ NIEOGRANICZONE</a:t>
            </a:r>
          </a:p>
          <a:p>
            <a:pPr marL="0" indent="0" algn="ctr">
              <a:buNone/>
            </a:pPr>
            <a:r>
              <a:rPr lang="pl-PL" sz="65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ALE</a:t>
            </a:r>
          </a:p>
          <a:p>
            <a:pPr marL="0" indent="0" algn="ctr">
              <a:buNone/>
            </a:pPr>
            <a:r>
              <a:rPr lang="pl-PL" sz="4000" dirty="0" smtClean="0">
                <a:latin typeface="Calibri" pitchFamily="34" charset="0"/>
                <a:cs typeface="Calibri" pitchFamily="34" charset="0"/>
              </a:rPr>
              <a:t>CZY POTRAFIMY Z NICH KORZYSTAĆ?</a:t>
            </a:r>
          </a:p>
          <a:p>
            <a:pPr algn="ctr"/>
            <a:endParaRPr lang="pl-PL" sz="4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ILE  PAMIĘTAMY, A ILE JESZCZE MOŻEMY ZAPAMIĘTAĆ?</a:t>
            </a:r>
          </a:p>
          <a:p>
            <a:pPr algn="ctr"/>
            <a:endParaRPr lang="pl-PL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52094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0" dirty="0" smtClean="0"/>
              <a:t>To była wyjątkowa kuchnia. Rodzina siedziała przy stole na chrupiących bułkach, na parapecie  w doniczkach rosły dorodne pieczarki, które mama codziennie podlewała zimnym mlekiem, w oknach wisiały firanki z pachnącego, różowego  papieru toaletowego.  Tata wyjął z lodówki lody zrobione z  mydła i posypane cukrem, dziadek zajadał ze smakiem kiełbasę z cytryną. </a:t>
            </a:r>
            <a:endParaRPr lang="pl-PL" sz="2800" b="0" dirty="0"/>
          </a:p>
        </p:txBody>
      </p:sp>
    </p:spTree>
    <p:extLst>
      <p:ext uri="{BB962C8B-B14F-4D97-AF65-F5344CB8AC3E}">
        <p14:creationId xmlns:p14="http://schemas.microsoft.com/office/powerpoint/2010/main" val="3458182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2960" y="548680"/>
            <a:ext cx="7520940" cy="4131797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lvl="0" indent="0" algn="ctr">
              <a:buNone/>
            </a:pPr>
            <a:r>
              <a:rPr lang="pl-PL" sz="4000" dirty="0">
                <a:solidFill>
                  <a:srgbClr val="000000"/>
                </a:solidFill>
              </a:rPr>
              <a:t>WYPISZ    WSZYSTKIE    ZAPAMIĘTANE PRODUKTY</a:t>
            </a:r>
          </a:p>
          <a:p>
            <a:endParaRPr lang="pl-PL" sz="2400" dirty="0" smtClean="0"/>
          </a:p>
          <a:p>
            <a:endParaRPr lang="pl-PL" sz="2400" dirty="0"/>
          </a:p>
          <a:p>
            <a:pPr marL="0" indent="0" algn="ctr">
              <a:buNone/>
            </a:pPr>
            <a:r>
              <a:rPr lang="pl-PL" sz="4800" dirty="0" smtClean="0">
                <a:solidFill>
                  <a:srgbClr val="FF0000"/>
                </a:solidFill>
              </a:rPr>
              <a:t>JAKI WYNIK ????</a:t>
            </a:r>
            <a:endParaRPr lang="pl-P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643192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Na bazie tego ćwiczenia, ćwicz swoją  pamięć </a:t>
            </a:r>
          </a:p>
          <a:p>
            <a:pPr marL="0" indent="0">
              <a:buNone/>
            </a:pPr>
            <a:r>
              <a:rPr lang="pl-PL" dirty="0" smtClean="0"/>
              <a:t> i „łańcuchową metodę zapamiętywania”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Ten sposób przyswajania informacji, szczególnie takich, które nie łączą się same w spójną całość może okazać się bardzo przydatny.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Twórz dowolne grupy wyrazów, systematycznie zwiększaj liczbę wyrazów do zapamiętania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Pisząc krótkie opowiadania wzbogacasz swój słownik, rozwijasz wyobraźnię, wprawiasz w ruch twórcze myślenie.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4921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Jeżeli będziecie mieli  ochotę podzielić się efektami pracy: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c</a:t>
            </a:r>
            <a:r>
              <a:rPr lang="pl-PL" dirty="0" smtClean="0"/>
              <a:t>zekam na zestawy wyrazów i krótkie, „szalone” opowiadania do zapamiętania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pl-PL" dirty="0">
              <a:sym typeface="Wingdings" pitchFamily="2" charset="2"/>
            </a:endParaRPr>
          </a:p>
          <a:p>
            <a:pPr marL="0" indent="0">
              <a:buNone/>
            </a:pPr>
            <a:r>
              <a:rPr lang="pl-PL" dirty="0" smtClean="0">
                <a:sym typeface="Wingdings" pitchFamily="2" charset="2"/>
              </a:rPr>
              <a:t>Spróbujcie swoich sił w zapamiętywaniu określeń, nazw, które musicie utrwalać w ramach wybranego przedmiotu.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Życzę powodzenia</a:t>
            </a:r>
          </a:p>
          <a:p>
            <a:pPr marL="0" indent="0">
              <a:buNone/>
            </a:pPr>
            <a:r>
              <a:rPr lang="pl-PL" dirty="0" smtClean="0"/>
              <a:t>Maria Bartold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79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5510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SPRAWDŹ SIEBIE I SWOJE MOŻLIWOŚCI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2060848"/>
            <a:ext cx="7520940" cy="3579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ĆWICZENIE NR 1</a:t>
            </a:r>
          </a:p>
          <a:p>
            <a:pPr algn="ctr"/>
            <a:endParaRPr lang="pl-PL" sz="2800" dirty="0"/>
          </a:p>
          <a:p>
            <a:pPr marL="0" indent="0" algn="ctr">
              <a:buNone/>
            </a:pPr>
            <a:r>
              <a:rPr lang="pl-PL" sz="4400" dirty="0" smtClean="0"/>
              <a:t>PRZESZUKIWANIE PAMIĘCI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3060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520940" cy="3984556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000" b="0" dirty="0" smtClean="0"/>
              <a:t>Przygotuj kartkę, długopis i minutnik ( na telefonie)</a:t>
            </a:r>
          </a:p>
          <a:p>
            <a:pPr>
              <a:buAutoNum type="arabicPeriod"/>
            </a:pPr>
            <a:r>
              <a:rPr lang="pl-PL" sz="2000" b="0" dirty="0" smtClean="0"/>
              <a:t>Wybierz jedną z liter alfabetu, na początek spółgłoskę </a:t>
            </a:r>
            <a:r>
              <a:rPr lang="pl-PL" sz="2000" b="0" dirty="0" smtClean="0">
                <a:sym typeface="Wingdings" pitchFamily="2" charset="2"/>
              </a:rPr>
              <a:t></a:t>
            </a:r>
          </a:p>
          <a:p>
            <a:pPr>
              <a:buAutoNum type="arabicPeriod"/>
            </a:pPr>
            <a:r>
              <a:rPr lang="pl-PL" sz="2000" b="0" dirty="0" smtClean="0">
                <a:sym typeface="Wingdings" pitchFamily="2" charset="2"/>
              </a:rPr>
              <a:t>Nastaw minutnik na 3 minuty</a:t>
            </a:r>
          </a:p>
          <a:p>
            <a:pPr>
              <a:buAutoNum type="arabicPeriod"/>
            </a:pPr>
            <a:r>
              <a:rPr lang="pl-PL" sz="2000" b="0" dirty="0" smtClean="0">
                <a:sym typeface="Wingdings" pitchFamily="2" charset="2"/>
              </a:rPr>
              <a:t>Jak najszybciej po włączeniu minutnika napisz - jak najwięcej wyrazów, które zaczynają się wybraną przez Ciebie spółgłoską.</a:t>
            </a:r>
          </a:p>
          <a:p>
            <a:pPr>
              <a:buAutoNum type="arabicPeriod"/>
            </a:pPr>
            <a:r>
              <a:rPr lang="pl-PL" sz="2000" b="0" dirty="0" smtClean="0">
                <a:sym typeface="Wingdings" pitchFamily="2" charset="2"/>
              </a:rPr>
              <a:t>START</a:t>
            </a:r>
          </a:p>
          <a:p>
            <a:pPr>
              <a:buAutoNum type="arabicPeriod"/>
            </a:pPr>
            <a:endParaRPr lang="pl-PL" sz="2000" b="0" dirty="0">
              <a:sym typeface="Wingdings" pitchFamily="2" charset="2"/>
            </a:endParaRPr>
          </a:p>
          <a:p>
            <a:pPr>
              <a:buAutoNum type="arabicPeriod"/>
            </a:pPr>
            <a:r>
              <a:rPr lang="pl-PL" sz="2000" b="0" dirty="0" smtClean="0">
                <a:sym typeface="Wingdings" pitchFamily="2" charset="2"/>
              </a:rPr>
              <a:t>Policz wyrazy (?) – powtórz ćwiczenie 3-4 razy z innymi spółgłoskami.</a:t>
            </a:r>
          </a:p>
          <a:p>
            <a:pPr marL="0" indent="0">
              <a:buNone/>
            </a:pPr>
            <a:r>
              <a:rPr lang="pl-PL" sz="2000" b="0" dirty="0" smtClean="0">
                <a:sym typeface="Wingdings" pitchFamily="2" charset="2"/>
              </a:rPr>
              <a:t>Jak poćwiczysz – zaproś do zabawy Rodzinę </a:t>
            </a:r>
            <a:r>
              <a:rPr lang="pl-PL" sz="4000" b="0" dirty="0" smtClean="0">
                <a:sym typeface="Wingdings" pitchFamily="2" charset="2"/>
              </a:rPr>
              <a:t></a:t>
            </a:r>
            <a:endParaRPr lang="pl-PL" sz="2000" b="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215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Jakim językiem posługuje się </a:t>
            </a:r>
            <a:r>
              <a:rPr lang="pl-PL" b="1" dirty="0" smtClean="0"/>
              <a:t>mózg?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 smtClean="0"/>
              <a:t>  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636912"/>
            <a:ext cx="6785436" cy="193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87" y="1628800"/>
            <a:ext cx="403326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100628"/>
            <a:ext cx="7732340" cy="513668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54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gdy słyszysz </a:t>
            </a:r>
            <a:r>
              <a:rPr lang="pl-PL" sz="5400" b="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słowo </a:t>
            </a: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9600" b="1" spc="30" dirty="0" smtClean="0">
                <a:solidFill>
                  <a:srgbClr val="C00000"/>
                </a:solidFill>
                <a:latin typeface="Corbel"/>
                <a:cs typeface="Tahoma" pitchFamily="34" charset="0"/>
              </a:rPr>
              <a:t>telefon</a:t>
            </a:r>
            <a:endParaRPr lang="pl-PL" sz="8000" spc="30" dirty="0" smtClean="0">
              <a:solidFill>
                <a:prstClr val="black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540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CO </a:t>
            </a:r>
            <a:r>
              <a:rPr lang="pl-PL" sz="540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WIDZISZ   </a:t>
            </a:r>
            <a:endParaRPr lang="pl-PL" sz="5400" spc="30" dirty="0" smtClean="0">
              <a:solidFill>
                <a:prstClr val="black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540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W   </a:t>
            </a:r>
            <a:r>
              <a:rPr lang="pl-PL" sz="5400" spc="30" dirty="0" err="1" smtClean="0">
                <a:solidFill>
                  <a:prstClr val="black"/>
                </a:solidFill>
                <a:latin typeface="Corbel"/>
                <a:cs typeface="Tahoma" pitchFamily="34" charset="0"/>
              </a:rPr>
              <a:t>W</a:t>
            </a:r>
            <a:r>
              <a:rPr lang="pl-PL" sz="540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 </a:t>
            </a:r>
            <a:r>
              <a:rPr lang="pl-PL" sz="540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YOBRAŹNI</a:t>
            </a:r>
            <a:r>
              <a:rPr lang="pl-PL" sz="5400" b="0" spc="30" dirty="0">
                <a:solidFill>
                  <a:prstClr val="black"/>
                </a:solidFill>
                <a:latin typeface="Corbel"/>
                <a:cs typeface="Tahoma" pitchFamily="34" charset="0"/>
              </a:rPr>
              <a:t>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8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352928" cy="612068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7200" b="1" spc="30" dirty="0">
                <a:solidFill>
                  <a:srgbClr val="C00000"/>
                </a:solidFill>
                <a:latin typeface="Corbel"/>
                <a:cs typeface="Tahoma" pitchFamily="34" charset="0"/>
              </a:rPr>
              <a:t>LITERY</a:t>
            </a:r>
            <a:r>
              <a:rPr lang="pl-PL" sz="5000" spc="30" dirty="0">
                <a:solidFill>
                  <a:srgbClr val="C00000"/>
                </a:solidFill>
                <a:latin typeface="Corbel"/>
                <a:cs typeface="Tahoma" pitchFamily="34" charset="0"/>
              </a:rPr>
              <a:t> UKŁADAJĄCE SIĘ</a:t>
            </a:r>
            <a:endParaRPr lang="pl-PL" sz="1900" spc="30" dirty="0">
              <a:solidFill>
                <a:srgbClr val="C00000"/>
              </a:solidFill>
              <a:latin typeface="Corbel"/>
              <a:cs typeface="Tahoma" pitchFamily="34" charset="0"/>
            </a:endParaRPr>
          </a:p>
          <a:p>
            <a:pPr marL="0" lvl="0" indent="0" algn="ctr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5000" spc="30" dirty="0" smtClean="0">
                <a:solidFill>
                  <a:srgbClr val="007033"/>
                </a:solidFill>
                <a:latin typeface="Corbel"/>
                <a:cs typeface="Tahoma" pitchFamily="34" charset="0"/>
              </a:rPr>
              <a:t>W  SŁOWO</a:t>
            </a:r>
            <a:r>
              <a:rPr lang="pl-PL" sz="7400" spc="30" dirty="0" smtClean="0">
                <a:solidFill>
                  <a:prstClr val="black"/>
                </a:solidFill>
                <a:latin typeface="Corbel"/>
                <a:cs typeface="Tahoma" pitchFamily="34" charset="0"/>
              </a:rPr>
              <a:t>„TELEFON”</a:t>
            </a:r>
            <a:endParaRPr lang="pl-PL" sz="7400" spc="30" dirty="0" smtClean="0">
              <a:solidFill>
                <a:srgbClr val="007A37"/>
              </a:solidFill>
              <a:latin typeface="Corbel"/>
              <a:cs typeface="Tahoma" pitchFamily="34" charset="0"/>
            </a:endParaRPr>
          </a:p>
          <a:p>
            <a:pPr marL="0" lvl="0" indent="0">
              <a:spcBef>
                <a:spcPts val="1200"/>
              </a:spcBef>
              <a:buClr>
                <a:srgbClr val="5F5F5F"/>
              </a:buClr>
              <a:buNone/>
            </a:pPr>
            <a:r>
              <a:rPr lang="pl-PL" sz="7400" spc="30" dirty="0">
                <a:solidFill>
                  <a:srgbClr val="007A37"/>
                </a:solidFill>
                <a:latin typeface="Corbel"/>
                <a:cs typeface="Tahoma" pitchFamily="34" charset="0"/>
              </a:rPr>
              <a:t> </a:t>
            </a:r>
            <a:r>
              <a:rPr lang="pl-PL" sz="7400" spc="30" dirty="0" smtClean="0">
                <a:solidFill>
                  <a:srgbClr val="007A37"/>
                </a:solidFill>
                <a:latin typeface="Corbel"/>
                <a:cs typeface="Tahoma" pitchFamily="34" charset="0"/>
              </a:rPr>
              <a:t>   </a:t>
            </a:r>
            <a:r>
              <a:rPr lang="pl-PL" sz="9600" b="1" spc="30" dirty="0" smtClean="0">
                <a:solidFill>
                  <a:srgbClr val="FF0000"/>
                </a:solidFill>
                <a:latin typeface="Corbel"/>
                <a:cs typeface="Tahoma" pitchFamily="34" charset="0"/>
              </a:rPr>
              <a:t>CZY</a:t>
            </a:r>
            <a:endParaRPr lang="pl-PL" sz="9600" b="1" spc="30" dirty="0">
              <a:solidFill>
                <a:srgbClr val="FF0000"/>
              </a:solidFill>
              <a:latin typeface="Corbel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92116"/>
            <a:ext cx="3960986" cy="349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Ćwiczenie nr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67484" y="837991"/>
            <a:ext cx="752094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Nazwij kolory, które widzisz </a:t>
            </a:r>
            <a:r>
              <a:rPr lang="pl-PL" sz="2400" dirty="0" smtClean="0">
                <a:sym typeface="Wingdings" pitchFamily="2" charset="2"/>
              </a:rPr>
              <a:t></a:t>
            </a:r>
          </a:p>
          <a:p>
            <a:pPr algn="ctr"/>
            <a:endParaRPr lang="pl-PL" sz="2400" dirty="0">
              <a:sym typeface="Wingdings" pitchFamily="2" charset="2"/>
            </a:endParaRPr>
          </a:p>
          <a:p>
            <a:pPr algn="ctr"/>
            <a:endParaRPr lang="pl-PL" sz="2400" dirty="0"/>
          </a:p>
        </p:txBody>
      </p:sp>
      <p:sp>
        <p:nvSpPr>
          <p:cNvPr id="4" name="Elipsa 3"/>
          <p:cNvSpPr/>
          <p:nvPr/>
        </p:nvSpPr>
        <p:spPr>
          <a:xfrm>
            <a:off x="971600" y="1657673"/>
            <a:ext cx="1778496" cy="12744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000723" y="1916832"/>
            <a:ext cx="2133749" cy="1562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876256" y="1380492"/>
            <a:ext cx="1872208" cy="16884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1259632" y="4005064"/>
            <a:ext cx="1728192" cy="16561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5976156" y="3502287"/>
            <a:ext cx="18002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3947448" y="4188087"/>
            <a:ext cx="1696322" cy="2337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300192" y="5356715"/>
            <a:ext cx="2088232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4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716</Words>
  <Application>Microsoft Office PowerPoint</Application>
  <PresentationFormat>Pokaz na ekranie (4:3)</PresentationFormat>
  <Paragraphs>146</Paragraphs>
  <Slides>33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Wykusz</vt:lpstr>
      <vt:lpstr>Jak się uczyć, żeby zapamiętać ?  </vt:lpstr>
      <vt:lpstr>NIEZBĘDNYM ELEMENTEM DO TEGO, ABY SIĘ UCZYĆ (…)  JEST     PAMIĘĆ</vt:lpstr>
      <vt:lpstr>Prezentacja programu PowerPoint</vt:lpstr>
      <vt:lpstr>SPRAWDŹ SIEBIE I SWOJE MOŻLIWOŚCI  </vt:lpstr>
      <vt:lpstr>ZADANIE:</vt:lpstr>
      <vt:lpstr>Jakim językiem posługuje się mózg?     </vt:lpstr>
      <vt:lpstr>Prezentacja programu PowerPoint</vt:lpstr>
      <vt:lpstr>Prezentacja programu PowerPoint</vt:lpstr>
      <vt:lpstr>Ćwiczenie nr 2</vt:lpstr>
      <vt:lpstr>Prezentacja programu PowerPoint</vt:lpstr>
      <vt:lpstr>A co się dzieje w naszej głowie, gdy słyszymy słowa nie posiadające jednej definicji ?</vt:lpstr>
      <vt:lpstr>Prezentacja programu PowerPoint</vt:lpstr>
      <vt:lpstr>Ważna  informacja dla każdego z nas </vt:lpstr>
      <vt:lpstr>Dlaczego mamy trudności  z zapamiętywaniem wzorów, dat, symboli …  ?</vt:lpstr>
      <vt:lpstr>Prezentacja programu PowerPoint</vt:lpstr>
      <vt:lpstr>1  zasada skutecznego zapamiętywania</vt:lpstr>
      <vt:lpstr>2  ZASADA SKUTECZNEGO ZAPAMIĘTYWANIA</vt:lpstr>
      <vt:lpstr>3   zasada skutecznego zapamiętywania</vt:lpstr>
      <vt:lpstr>Prezentacja programu PowerPoint</vt:lpstr>
      <vt:lpstr>Metoda Łańcuchowa </vt:lpstr>
      <vt:lpstr> ZADANIE:  SPRAWDŹ  SWOJE MOŻLIWOŚCI ZAPAMIĘTAJ LISTĘ ZAKUPÓW </vt:lpstr>
      <vt:lpstr>Co zrobić, aby zapamiętać długą listę, logicznie  niepołączonych  ze sobą wyrazów ???</vt:lpstr>
      <vt:lpstr>Prezentacja programu PowerPoint</vt:lpstr>
      <vt:lpstr>Prezentacja programu PowerPoint</vt:lpstr>
      <vt:lpstr>KORZYSTAJ ZE SKOJARZEŃ ODWOŁUJĄCYCH SIĘ DO :</vt:lpstr>
      <vt:lpstr>Prezentacja programu PowerPoint</vt:lpstr>
      <vt:lpstr>Prezentacja programu PowerPoint</vt:lpstr>
      <vt:lpstr>Prezentacja programu PowerPoint</vt:lpstr>
      <vt:lpstr>SPRWDŹ SWOJE MOŻLIWOŚCI  ĆWICZENIE 3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się uczyć, żeby zapamiętać ?</dc:title>
  <dc:creator>Maria Bartold</dc:creator>
  <cp:lastModifiedBy>Maria Bartold</cp:lastModifiedBy>
  <cp:revision>8</cp:revision>
  <dcterms:created xsi:type="dcterms:W3CDTF">2020-03-31T10:08:47Z</dcterms:created>
  <dcterms:modified xsi:type="dcterms:W3CDTF">2020-04-06T06:31:29Z</dcterms:modified>
</cp:coreProperties>
</file>